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19"/>
  </p:handout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376" r:id="rId14"/>
    <p:sldId id="377" r:id="rId15"/>
    <p:sldId id="386" r:id="rId16"/>
    <p:sldId id="387" r:id="rId17"/>
    <p:sldId id="388" r:id="rId18"/>
    <p:sldId id="389" r:id="rId19"/>
    <p:sldId id="390" r:id="rId20"/>
    <p:sldId id="391" r:id="rId21"/>
    <p:sldId id="378" r:id="rId22"/>
    <p:sldId id="379" r:id="rId23"/>
    <p:sldId id="332" r:id="rId24"/>
    <p:sldId id="333" r:id="rId25"/>
    <p:sldId id="334" r:id="rId26"/>
    <p:sldId id="335" r:id="rId27"/>
    <p:sldId id="336" r:id="rId28"/>
    <p:sldId id="337" r:id="rId29"/>
    <p:sldId id="338" r:id="rId30"/>
    <p:sldId id="339" r:id="rId31"/>
    <p:sldId id="340" r:id="rId32"/>
    <p:sldId id="341" r:id="rId33"/>
    <p:sldId id="342" r:id="rId34"/>
    <p:sldId id="343" r:id="rId35"/>
    <p:sldId id="405" r:id="rId36"/>
    <p:sldId id="406" r:id="rId37"/>
    <p:sldId id="407" r:id="rId38"/>
    <p:sldId id="408" r:id="rId39"/>
    <p:sldId id="409" r:id="rId40"/>
    <p:sldId id="410" r:id="rId41"/>
    <p:sldId id="411" r:id="rId42"/>
    <p:sldId id="412" r:id="rId43"/>
    <p:sldId id="413" r:id="rId44"/>
    <p:sldId id="414" r:id="rId45"/>
    <p:sldId id="415" r:id="rId46"/>
    <p:sldId id="416" r:id="rId47"/>
    <p:sldId id="269" r:id="rId48"/>
    <p:sldId id="270" r:id="rId49"/>
    <p:sldId id="271" r:id="rId50"/>
    <p:sldId id="272" r:id="rId51"/>
    <p:sldId id="273" r:id="rId52"/>
    <p:sldId id="274" r:id="rId53"/>
    <p:sldId id="275" r:id="rId54"/>
    <p:sldId id="276" r:id="rId55"/>
    <p:sldId id="289" r:id="rId56"/>
    <p:sldId id="290" r:id="rId57"/>
    <p:sldId id="291" r:id="rId58"/>
    <p:sldId id="292" r:id="rId59"/>
    <p:sldId id="293" r:id="rId60"/>
    <p:sldId id="294" r:id="rId61"/>
    <p:sldId id="295" r:id="rId62"/>
    <p:sldId id="296" r:id="rId63"/>
    <p:sldId id="297" r:id="rId64"/>
    <p:sldId id="298" r:id="rId65"/>
    <p:sldId id="299" r:id="rId66"/>
    <p:sldId id="300" r:id="rId67"/>
    <p:sldId id="301" r:id="rId68"/>
    <p:sldId id="302" r:id="rId69"/>
    <p:sldId id="356" r:id="rId70"/>
    <p:sldId id="357" r:id="rId71"/>
    <p:sldId id="358" r:id="rId72"/>
    <p:sldId id="359" r:id="rId73"/>
    <p:sldId id="360" r:id="rId74"/>
    <p:sldId id="361" r:id="rId75"/>
    <p:sldId id="362" r:id="rId76"/>
    <p:sldId id="363" r:id="rId77"/>
    <p:sldId id="364" r:id="rId78"/>
    <p:sldId id="365" r:id="rId79"/>
    <p:sldId id="366" r:id="rId80"/>
    <p:sldId id="367" r:id="rId81"/>
    <p:sldId id="368" r:id="rId82"/>
    <p:sldId id="369" r:id="rId83"/>
    <p:sldId id="370" r:id="rId84"/>
    <p:sldId id="371" r:id="rId85"/>
    <p:sldId id="418" r:id="rId86"/>
    <p:sldId id="419" r:id="rId87"/>
    <p:sldId id="420" r:id="rId88"/>
    <p:sldId id="421" r:id="rId89"/>
    <p:sldId id="422" r:id="rId90"/>
    <p:sldId id="423" r:id="rId91"/>
    <p:sldId id="424" r:id="rId92"/>
    <p:sldId id="425" r:id="rId93"/>
    <p:sldId id="426" r:id="rId94"/>
    <p:sldId id="427" r:id="rId95"/>
    <p:sldId id="428" r:id="rId96"/>
    <p:sldId id="429" r:id="rId97"/>
    <p:sldId id="430" r:id="rId98"/>
    <p:sldId id="431" r:id="rId99"/>
    <p:sldId id="432" r:id="rId100"/>
    <p:sldId id="433" r:id="rId101"/>
    <p:sldId id="434" r:id="rId102"/>
    <p:sldId id="435" r:id="rId103"/>
    <p:sldId id="436" r:id="rId104"/>
    <p:sldId id="437" r:id="rId105"/>
    <p:sldId id="438" r:id="rId106"/>
    <p:sldId id="439" r:id="rId107"/>
    <p:sldId id="440" r:id="rId108"/>
    <p:sldId id="441" r:id="rId109"/>
    <p:sldId id="395" r:id="rId110"/>
    <p:sldId id="396" r:id="rId111"/>
    <p:sldId id="397" r:id="rId112"/>
    <p:sldId id="398" r:id="rId113"/>
    <p:sldId id="399" r:id="rId114"/>
    <p:sldId id="400" r:id="rId115"/>
    <p:sldId id="401" r:id="rId116"/>
    <p:sldId id="402" r:id="rId117"/>
    <p:sldId id="403" r:id="rId118"/>
  </p:sldIdLst>
  <p:sldSz cx="9144000" cy="6858000" type="screen4x3"/>
  <p:notesSz cx="9309100" cy="6954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79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handoutMaster" Target="handoutMasters/handout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4774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sz="quarter" idx="1"/>
          </p:nvPr>
        </p:nvSpPr>
        <p:spPr>
          <a:xfrm>
            <a:off x="5273003" y="0"/>
            <a:ext cx="4033943" cy="347742"/>
          </a:xfrm>
          <a:prstGeom prst="rect">
            <a:avLst/>
          </a:prstGeom>
        </p:spPr>
        <p:txBody>
          <a:bodyPr vert="horz" lIns="92930" tIns="46465" rIns="92930" bIns="46465" rtlCol="0"/>
          <a:lstStyle>
            <a:lvl1pPr algn="r">
              <a:defRPr sz="1200"/>
            </a:lvl1pPr>
          </a:lstStyle>
          <a:p>
            <a:fld id="{7E0E7768-ACEA-4556-99CC-D79A14CB360D}" type="datetimeFigureOut">
              <a:rPr lang="en-US" smtClean="0"/>
              <a:t>1/3/2025</a:t>
            </a:fld>
            <a:endParaRPr lang="en-US"/>
          </a:p>
        </p:txBody>
      </p:sp>
      <p:sp>
        <p:nvSpPr>
          <p:cNvPr id="4" name="Footer Placeholder 3"/>
          <p:cNvSpPr>
            <a:spLocks noGrp="1"/>
          </p:cNvSpPr>
          <p:nvPr>
            <p:ph type="ftr" sz="quarter" idx="2"/>
          </p:nvPr>
        </p:nvSpPr>
        <p:spPr>
          <a:xfrm>
            <a:off x="0" y="6605889"/>
            <a:ext cx="4033943" cy="347742"/>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p:cNvSpPr>
            <a:spLocks noGrp="1"/>
          </p:cNvSpPr>
          <p:nvPr>
            <p:ph type="sldNum" sz="quarter" idx="3"/>
          </p:nvPr>
        </p:nvSpPr>
        <p:spPr>
          <a:xfrm>
            <a:off x="5273003" y="6605889"/>
            <a:ext cx="4033943" cy="347742"/>
          </a:xfrm>
          <a:prstGeom prst="rect">
            <a:avLst/>
          </a:prstGeom>
        </p:spPr>
        <p:txBody>
          <a:bodyPr vert="horz" lIns="92930" tIns="46465" rIns="92930" bIns="46465" rtlCol="0" anchor="b"/>
          <a:lstStyle>
            <a:lvl1pPr algn="r">
              <a:defRPr sz="1200"/>
            </a:lvl1pPr>
          </a:lstStyle>
          <a:p>
            <a:fld id="{A6B3CB54-43BD-48D7-A346-C5B8CAC65273}" type="slidenum">
              <a:rPr lang="en-US" smtClean="0"/>
              <a:t>‹#›</a:t>
            </a:fld>
            <a:endParaRPr lang="en-US"/>
          </a:p>
        </p:txBody>
      </p:sp>
    </p:spTree>
    <p:extLst>
      <p:ext uri="{BB962C8B-B14F-4D97-AF65-F5344CB8AC3E}">
        <p14:creationId xmlns:p14="http://schemas.microsoft.com/office/powerpoint/2010/main" val="64691070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3DA3C9-0C7C-4F63-8049-450F06D2C9DD}"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00D17-3F46-4DF4-9645-AF9499546214}" type="slidenum">
              <a:rPr lang="en-US" smtClean="0"/>
              <a:t>‹#›</a:t>
            </a:fld>
            <a:endParaRPr lang="en-US"/>
          </a:p>
        </p:txBody>
      </p:sp>
    </p:spTree>
    <p:extLst>
      <p:ext uri="{BB962C8B-B14F-4D97-AF65-F5344CB8AC3E}">
        <p14:creationId xmlns:p14="http://schemas.microsoft.com/office/powerpoint/2010/main" val="1691172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3DA3C9-0C7C-4F63-8049-450F06D2C9DD}"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00D17-3F46-4DF4-9645-AF9499546214}" type="slidenum">
              <a:rPr lang="en-US" smtClean="0"/>
              <a:t>‹#›</a:t>
            </a:fld>
            <a:endParaRPr lang="en-US"/>
          </a:p>
        </p:txBody>
      </p:sp>
    </p:spTree>
    <p:extLst>
      <p:ext uri="{BB962C8B-B14F-4D97-AF65-F5344CB8AC3E}">
        <p14:creationId xmlns:p14="http://schemas.microsoft.com/office/powerpoint/2010/main" val="638309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3DA3C9-0C7C-4F63-8049-450F06D2C9DD}" type="datetimeFigureOut">
              <a:rPr lang="en-US" smtClean="0"/>
              <a:t>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E00D17-3F46-4DF4-9645-AF9499546214}" type="slidenum">
              <a:rPr lang="en-US" smtClean="0"/>
              <a:t>‹#›</a:t>
            </a:fld>
            <a:endParaRPr lang="en-US"/>
          </a:p>
        </p:txBody>
      </p:sp>
    </p:spTree>
    <p:extLst>
      <p:ext uri="{BB962C8B-B14F-4D97-AF65-F5344CB8AC3E}">
        <p14:creationId xmlns:p14="http://schemas.microsoft.com/office/powerpoint/2010/main" val="19052006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alphaModFix amt="68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DA3C9-0C7C-4F63-8049-450F06D2C9DD}" type="datetimeFigureOut">
              <a:rPr lang="en-US" smtClean="0"/>
              <a:t>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00D17-3F46-4DF4-9645-AF9499546214}" type="slidenum">
              <a:rPr lang="en-US" smtClean="0"/>
              <a:t>‹#›</a:t>
            </a:fld>
            <a:endParaRPr lang="en-US"/>
          </a:p>
        </p:txBody>
      </p:sp>
    </p:spTree>
    <p:extLst>
      <p:ext uri="{BB962C8B-B14F-4D97-AF65-F5344CB8AC3E}">
        <p14:creationId xmlns:p14="http://schemas.microsoft.com/office/powerpoint/2010/main" val="2271177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5" Type="http://schemas.openxmlformats.org/officeDocument/2006/relationships/image" Target="../media/image143.jpeg"/><Relationship Id="rId4" Type="http://schemas.openxmlformats.org/officeDocument/2006/relationships/image" Target="../media/image14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1.xml"/><Relationship Id="rId4" Type="http://schemas.openxmlformats.org/officeDocument/2006/relationships/image" Target="../media/image154.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1.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1.xml"/><Relationship Id="rId5" Type="http://schemas.openxmlformats.org/officeDocument/2006/relationships/image" Target="../media/image163.jpeg"/><Relationship Id="rId4" Type="http://schemas.openxmlformats.org/officeDocument/2006/relationships/image" Target="../media/image162.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828800"/>
          </a:xfrm>
        </p:spPr>
        <p:txBody>
          <a:bodyPr>
            <a:normAutofit fontScale="90000"/>
          </a:bodyPr>
          <a:lstStyle/>
          <a:p>
            <a:r>
              <a:rPr lang="en-US" sz="4000" b="1" dirty="0" smtClean="0">
                <a:latin typeface="Franklin Gothic Medium" pitchFamily="34" charset="0"/>
              </a:rPr>
              <a:t>Andhra Pradesh State Financial Corporation {APSFC}, Vijayawada</a:t>
            </a:r>
            <a:br>
              <a:rPr lang="en-US" sz="4000" b="1" dirty="0" smtClean="0">
                <a:latin typeface="Franklin Gothic Medium" pitchFamily="34" charset="0"/>
              </a:rPr>
            </a:br>
            <a:r>
              <a:rPr lang="en-US" sz="1200" b="1" dirty="0">
                <a:latin typeface="Franklin Gothic Medium" pitchFamily="34" charset="0"/>
              </a:rPr>
              <a:t> </a:t>
            </a: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b="1" dirty="0">
                <a:latin typeface="Franklin Gothic Medium" pitchFamily="34" charset="0"/>
              </a:rPr>
              <a:t>M/s </a:t>
            </a:r>
            <a:r>
              <a:rPr lang="en-US" b="1" dirty="0" err="1" smtClean="0">
                <a:latin typeface="Franklin Gothic Medium" pitchFamily="34" charset="0"/>
              </a:rPr>
              <a:t>Rajagriha</a:t>
            </a:r>
            <a:r>
              <a:rPr lang="en-US" b="1" dirty="0" smtClean="0">
                <a:latin typeface="Franklin Gothic Medium" pitchFamily="34" charset="0"/>
              </a:rPr>
              <a:t> Infra</a:t>
            </a:r>
            <a:endParaRPr lang="en-US" b="1" dirty="0">
              <a:latin typeface="Franklin Gothic Medium" pitchFamily="34" charset="0"/>
            </a:endParaRPr>
          </a:p>
        </p:txBody>
      </p:sp>
      <p:pic>
        <p:nvPicPr>
          <p:cNvPr id="4" name="Image 2"/>
          <p:cNvPicPr/>
          <p:nvPr/>
        </p:nvPicPr>
        <p:blipFill>
          <a:blip r:embed="rId2" cstate="print"/>
          <a:stretch>
            <a:fillRect/>
          </a:stretch>
        </p:blipFill>
        <p:spPr>
          <a:xfrm>
            <a:off x="304800" y="2094549"/>
            <a:ext cx="4114800" cy="2377440"/>
          </a:xfrm>
          <a:prstGeom prst="rect">
            <a:avLst/>
          </a:prstGeom>
          <a:ln w="88900" cap="sq" cmpd="thickThin">
            <a:solidFill>
              <a:srgbClr val="000000"/>
            </a:solidFill>
            <a:prstDash val="solid"/>
            <a:miter lim="800000"/>
          </a:ln>
          <a:effectLst>
            <a:innerShdw blurRad="76200">
              <a:srgbClr val="000000"/>
            </a:innerShdw>
          </a:effectLst>
        </p:spPr>
      </p:pic>
      <p:pic>
        <p:nvPicPr>
          <p:cNvPr id="5" name="Image 3"/>
          <p:cNvPicPr/>
          <p:nvPr/>
        </p:nvPicPr>
        <p:blipFill rotWithShape="1">
          <a:blip r:embed="rId3" cstate="print"/>
          <a:srcRect l="7"/>
          <a:stretch/>
        </p:blipFill>
        <p:spPr>
          <a:xfrm>
            <a:off x="4724400" y="4175760"/>
            <a:ext cx="4114800" cy="237744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6544420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828800"/>
          </a:xfrm>
        </p:spPr>
        <p:txBody>
          <a:bodyPr>
            <a:normAutofit fontScale="90000"/>
          </a:bodyPr>
          <a:lstStyle/>
          <a:p>
            <a:r>
              <a:rPr lang="en-US" sz="4000" b="1" dirty="0" smtClean="0">
                <a:latin typeface="Franklin Gothic Medium" pitchFamily="34" charset="0"/>
              </a:rPr>
              <a:t>Andhra Pradesh State Financial Corporation {APSFC}, Vijayawada</a:t>
            </a:r>
            <a:br>
              <a:rPr lang="en-US" sz="4000" b="1" dirty="0" smtClean="0">
                <a:latin typeface="Franklin Gothic Medium" pitchFamily="34" charset="0"/>
              </a:rPr>
            </a:br>
            <a:r>
              <a:rPr lang="en-US" sz="1200" b="1" dirty="0">
                <a:latin typeface="Franklin Gothic Medium" pitchFamily="34" charset="0"/>
              </a:rPr>
              <a:t> </a:t>
            </a: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b="1" dirty="0" smtClean="0">
                <a:latin typeface="Franklin Gothic Book" pitchFamily="34" charset="0"/>
              </a:rPr>
              <a:t>M/s Sri R K Rolling &amp; Fabrication Works</a:t>
            </a:r>
            <a:endParaRPr lang="en-US" b="1" dirty="0">
              <a:latin typeface="Franklin Gothic Book" pitchFamily="34" charset="0"/>
            </a:endParaRPr>
          </a:p>
        </p:txBody>
      </p:sp>
      <p:sp>
        <p:nvSpPr>
          <p:cNvPr id="3" name="Content Placeholder 2"/>
          <p:cNvSpPr>
            <a:spLocks noGrp="1"/>
          </p:cNvSpPr>
          <p:nvPr>
            <p:ph idx="1"/>
          </p:nvPr>
        </p:nvSpPr>
        <p:spPr>
          <a:xfrm>
            <a:off x="152400" y="2590799"/>
            <a:ext cx="8839200" cy="4191001"/>
          </a:xfrm>
        </p:spPr>
        <p:txBody>
          <a:bodyPr>
            <a:noAutofit/>
          </a:bodyPr>
          <a:lstStyle/>
          <a:p>
            <a:pPr marL="0" indent="0" algn="just">
              <a:buNone/>
            </a:pPr>
            <a:r>
              <a:rPr lang="en-US" sz="2400" dirty="0">
                <a:latin typeface="Franklin Gothic Medium" pitchFamily="34" charset="0"/>
              </a:rPr>
              <a:t>M/s. Sri R K Rolling &amp; Fabrication was established by Shri </a:t>
            </a:r>
            <a:r>
              <a:rPr lang="en-US" sz="2400" dirty="0" err="1">
                <a:latin typeface="Franklin Gothic Medium" pitchFamily="34" charset="0"/>
              </a:rPr>
              <a:t>Mongam</a:t>
            </a:r>
            <a:r>
              <a:rPr lang="en-US" sz="2400" dirty="0">
                <a:latin typeface="Franklin Gothic Medium" pitchFamily="34" charset="0"/>
              </a:rPr>
              <a:t> Ramakrishna </a:t>
            </a:r>
            <a:r>
              <a:rPr lang="en-US" sz="2400" dirty="0" err="1">
                <a:latin typeface="Franklin Gothic Medium" pitchFamily="34" charset="0"/>
              </a:rPr>
              <a:t>Rao</a:t>
            </a:r>
            <a:r>
              <a:rPr lang="en-US" sz="2400" dirty="0">
                <a:latin typeface="Franklin Gothic Medium" pitchFamily="34" charset="0"/>
              </a:rPr>
              <a:t> and Shri </a:t>
            </a:r>
            <a:r>
              <a:rPr lang="en-US" sz="2400" dirty="0" err="1">
                <a:latin typeface="Franklin Gothic Medium" pitchFamily="34" charset="0"/>
              </a:rPr>
              <a:t>Mulakala</a:t>
            </a:r>
            <a:r>
              <a:rPr lang="en-US" sz="2400" dirty="0">
                <a:latin typeface="Franklin Gothic Medium" pitchFamily="34" charset="0"/>
              </a:rPr>
              <a:t> </a:t>
            </a:r>
            <a:r>
              <a:rPr lang="en-US" sz="2400" dirty="0" err="1">
                <a:latin typeface="Franklin Gothic Medium" pitchFamily="34" charset="0"/>
              </a:rPr>
              <a:t>Adinarayana</a:t>
            </a:r>
            <a:r>
              <a:rPr lang="en-US" sz="2400" dirty="0">
                <a:latin typeface="Franklin Gothic Medium" pitchFamily="34" charset="0"/>
              </a:rPr>
              <a:t> in the year 2015 with financial assistance of Rs.60 lakh from APSFC. The unit manufactures pressure vessels, Machinery and structural fabrications, rolling and Rotators, electric arc furnaces, barge, stacks, boilers, storage tanks, liners etc. </a:t>
            </a:r>
            <a:r>
              <a:rPr lang="en-US" sz="2400" dirty="0" smtClean="0">
                <a:latin typeface="Franklin Gothic Medium" pitchFamily="34" charset="0"/>
              </a:rPr>
              <a:t>The </a:t>
            </a:r>
            <a:r>
              <a:rPr lang="en-US" sz="2400" dirty="0">
                <a:latin typeface="Franklin Gothic Medium" pitchFamily="34" charset="0"/>
              </a:rPr>
              <a:t>unit has achieved brand image in the market for delivery of material in record time duly maintaining industry standards and provided employment to 10 workers. Shri </a:t>
            </a:r>
            <a:r>
              <a:rPr lang="en-US" sz="2400" dirty="0" err="1">
                <a:latin typeface="Franklin Gothic Medium" pitchFamily="34" charset="0"/>
              </a:rPr>
              <a:t>Mongam</a:t>
            </a:r>
            <a:r>
              <a:rPr lang="en-US" sz="2400" dirty="0">
                <a:latin typeface="Franklin Gothic Medium" pitchFamily="34" charset="0"/>
              </a:rPr>
              <a:t> Ramakrishna Rao and Shri </a:t>
            </a:r>
            <a:r>
              <a:rPr lang="en-US" sz="2400" dirty="0" err="1">
                <a:latin typeface="Franklin Gothic Medium" pitchFamily="34" charset="0"/>
              </a:rPr>
              <a:t>Mulakala</a:t>
            </a:r>
            <a:r>
              <a:rPr lang="en-US" sz="2400" dirty="0">
                <a:latin typeface="Franklin Gothic Medium" pitchFamily="34" charset="0"/>
              </a:rPr>
              <a:t> </a:t>
            </a:r>
            <a:r>
              <a:rPr lang="en-US" sz="2400" dirty="0" err="1">
                <a:latin typeface="Franklin Gothic Medium" pitchFamily="34" charset="0"/>
              </a:rPr>
              <a:t>Adinarayana</a:t>
            </a:r>
            <a:r>
              <a:rPr lang="en-US" sz="2400" dirty="0">
                <a:latin typeface="Franklin Gothic Medium" pitchFamily="34" charset="0"/>
              </a:rPr>
              <a:t> </a:t>
            </a:r>
            <a:r>
              <a:rPr lang="en-US" sz="2400" dirty="0" smtClean="0">
                <a:latin typeface="Franklin Gothic Medium" pitchFamily="34" charset="0"/>
              </a:rPr>
              <a:t>have been </a:t>
            </a:r>
            <a:r>
              <a:rPr lang="en-US" sz="2400" dirty="0">
                <a:latin typeface="Franklin Gothic Medium" pitchFamily="34" charset="0"/>
              </a:rPr>
              <a:t>given the “Best Entrepreneur” </a:t>
            </a:r>
            <a:r>
              <a:rPr lang="en-US" sz="2400" dirty="0" smtClean="0">
                <a:latin typeface="Franklin Gothic Medium" pitchFamily="34" charset="0"/>
              </a:rPr>
              <a:t>Award</a:t>
            </a:r>
            <a:r>
              <a:rPr lang="en-US" sz="2400" dirty="0">
                <a:latin typeface="Franklin Gothic Medium" pitchFamily="34" charset="0"/>
              </a:rPr>
              <a:t>.</a:t>
            </a:r>
          </a:p>
          <a:p>
            <a:pPr marL="0" indent="0" algn="just">
              <a:buNone/>
            </a:pPr>
            <a:endParaRPr lang="en-US" sz="2550" dirty="0">
              <a:latin typeface="Franklin Gothic Medium" pitchFamily="34" charset="0"/>
            </a:endParaRPr>
          </a:p>
        </p:txBody>
      </p:sp>
    </p:spTree>
    <p:extLst>
      <p:ext uri="{BB962C8B-B14F-4D97-AF65-F5344CB8AC3E}">
        <p14:creationId xmlns:p14="http://schemas.microsoft.com/office/powerpoint/2010/main" val="42228147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981200"/>
          </a:xfrm>
        </p:spPr>
        <p:txBody>
          <a:bodyPr>
            <a:normAutofit fontScale="90000"/>
          </a:bodyPr>
          <a:lstStyle/>
          <a:p>
            <a:r>
              <a:rPr lang="en-US" sz="4900" b="1" dirty="0">
                <a:latin typeface="Franklin Gothic Medium" pitchFamily="34" charset="0"/>
              </a:rPr>
              <a:t>West Bengal Financial Corporation {WBFC}, Kolkata </a:t>
            </a:r>
            <a:r>
              <a:rPr lang="en-US" sz="3900" b="1" dirty="0" smtClean="0">
                <a:latin typeface="Franklin Gothic Medium" pitchFamily="34" charset="0"/>
              </a:rPr>
              <a:t/>
            </a:r>
            <a:br>
              <a:rPr lang="en-US" sz="3900" b="1" dirty="0" smtClean="0">
                <a:latin typeface="Franklin Gothic Medium" pitchFamily="34" charset="0"/>
              </a:rPr>
            </a:br>
            <a:r>
              <a:rPr lang="en-US" sz="600" b="1" dirty="0" smtClean="0">
                <a:latin typeface="Franklin Gothic Medium" pitchFamily="34" charset="0"/>
              </a:rPr>
              <a:t>         </a:t>
            </a:r>
            <a:br>
              <a:rPr lang="en-US" sz="600" b="1" dirty="0" smtClean="0">
                <a:latin typeface="Franklin Gothic Medium" pitchFamily="34" charset="0"/>
              </a:rPr>
            </a:br>
            <a:r>
              <a:rPr lang="en-US" b="1" dirty="0">
                <a:latin typeface="Franklin Gothic Medium" pitchFamily="34" charset="0"/>
              </a:rPr>
              <a:t>M/s </a:t>
            </a:r>
            <a:r>
              <a:rPr lang="en-US" b="1" dirty="0" err="1">
                <a:latin typeface="Franklin Gothic Medium" pitchFamily="34" charset="0"/>
              </a:rPr>
              <a:t>Sarita</a:t>
            </a:r>
            <a:r>
              <a:rPr lang="en-US" b="1" dirty="0">
                <a:latin typeface="Franklin Gothic Medium" pitchFamily="34" charset="0"/>
              </a:rPr>
              <a:t> Packaging Industries</a:t>
            </a:r>
          </a:p>
        </p:txBody>
      </p:sp>
      <p:sp>
        <p:nvSpPr>
          <p:cNvPr id="3" name="Content Placeholder 2"/>
          <p:cNvSpPr>
            <a:spLocks noGrp="1"/>
          </p:cNvSpPr>
          <p:nvPr>
            <p:ph idx="1"/>
          </p:nvPr>
        </p:nvSpPr>
        <p:spPr>
          <a:xfrm>
            <a:off x="304800" y="2179637"/>
            <a:ext cx="8534400" cy="4525963"/>
          </a:xfrm>
        </p:spPr>
        <p:txBody>
          <a:bodyPr>
            <a:normAutofit fontScale="92500" lnSpcReduction="10000"/>
          </a:bodyPr>
          <a:lstStyle/>
          <a:p>
            <a:pPr marL="0" indent="0" algn="just">
              <a:buNone/>
            </a:pPr>
            <a:r>
              <a:rPr lang="en-US" dirty="0" smtClean="0">
                <a:latin typeface="Franklin Gothic Medium" pitchFamily="34" charset="0"/>
              </a:rPr>
              <a:t>M/s </a:t>
            </a:r>
            <a:r>
              <a:rPr lang="en-US" dirty="0" err="1" smtClean="0">
                <a:latin typeface="Franklin Gothic Medium" pitchFamily="34" charset="0"/>
              </a:rPr>
              <a:t>Sarita</a:t>
            </a:r>
            <a:r>
              <a:rPr lang="en-US" dirty="0" smtClean="0">
                <a:latin typeface="Franklin Gothic Medium" pitchFamily="34" charset="0"/>
              </a:rPr>
              <a:t> Packaging Industries, founded by Shri </a:t>
            </a:r>
            <a:r>
              <a:rPr lang="en-US" dirty="0" err="1" smtClean="0">
                <a:latin typeface="Franklin Gothic Medium" pitchFamily="34" charset="0"/>
              </a:rPr>
              <a:t>Vivek</a:t>
            </a:r>
            <a:r>
              <a:rPr lang="en-US" dirty="0" smtClean="0">
                <a:latin typeface="Franklin Gothic Medium" pitchFamily="34" charset="0"/>
              </a:rPr>
              <a:t> </a:t>
            </a:r>
            <a:r>
              <a:rPr lang="en-US" dirty="0" err="1" smtClean="0">
                <a:latin typeface="Franklin Gothic Medium" pitchFamily="34" charset="0"/>
              </a:rPr>
              <a:t>Bhoutika</a:t>
            </a:r>
            <a:r>
              <a:rPr lang="en-US" dirty="0" smtClean="0">
                <a:latin typeface="Franklin Gothic Medium" pitchFamily="34" charset="0"/>
              </a:rPr>
              <a:t> in </a:t>
            </a:r>
            <a:r>
              <a:rPr lang="en-US" b="1" dirty="0" smtClean="0">
                <a:latin typeface="Franklin Gothic Medium" pitchFamily="34" charset="0"/>
              </a:rPr>
              <a:t>1995</a:t>
            </a:r>
            <a:r>
              <a:rPr lang="en-US" dirty="0" smtClean="0">
                <a:latin typeface="Franklin Gothic Medium" pitchFamily="34" charset="0"/>
              </a:rPr>
              <a:t>, is a leading Kolkata-based company specializing in the manufacturing of </a:t>
            </a:r>
            <a:r>
              <a:rPr lang="en-US" dirty="0" err="1" smtClean="0">
                <a:latin typeface="Franklin Gothic Medium" pitchFamily="34" charset="0"/>
              </a:rPr>
              <a:t>papr</a:t>
            </a:r>
            <a:r>
              <a:rPr lang="en-US" dirty="0" smtClean="0">
                <a:latin typeface="Franklin Gothic Medium" pitchFamily="34" charset="0"/>
              </a:rPr>
              <a:t> boxes and corrugated paper boxes.  To expand its operations and enhance its manufacturing capabilities, M/s </a:t>
            </a:r>
            <a:r>
              <a:rPr lang="en-US" dirty="0" err="1" smtClean="0">
                <a:latin typeface="Franklin Gothic Medium" pitchFamily="34" charset="0"/>
              </a:rPr>
              <a:t>Sarita</a:t>
            </a:r>
            <a:r>
              <a:rPr lang="en-US" dirty="0" smtClean="0">
                <a:latin typeface="Franklin Gothic Medium" pitchFamily="34" charset="0"/>
              </a:rPr>
              <a:t> Packaging Industries availed a loan of Rs.</a:t>
            </a:r>
            <a:r>
              <a:rPr lang="en-US" b="1" dirty="0" smtClean="0">
                <a:latin typeface="Franklin Gothic Medium" pitchFamily="34" charset="0"/>
              </a:rPr>
              <a:t>1.5 crore</a:t>
            </a:r>
            <a:r>
              <a:rPr lang="en-US" dirty="0" smtClean="0">
                <a:latin typeface="Franklin Gothic Medium" pitchFamily="34" charset="0"/>
              </a:rPr>
              <a:t> from the WBFC. This funding has been instrumental in driving the company's growth and sustaining its competitive edge in the packaging sector.</a:t>
            </a:r>
            <a:endParaRPr lang="en-US" dirty="0">
              <a:latin typeface="Franklin Gothic Medium" pitchFamily="34" charset="0"/>
            </a:endParaRPr>
          </a:p>
        </p:txBody>
      </p:sp>
    </p:spTree>
    <p:extLst>
      <p:ext uri="{BB962C8B-B14F-4D97-AF65-F5344CB8AC3E}">
        <p14:creationId xmlns:p14="http://schemas.microsoft.com/office/powerpoint/2010/main" val="17688850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981200"/>
          </a:xfrm>
        </p:spPr>
        <p:txBody>
          <a:bodyPr>
            <a:normAutofit fontScale="90000"/>
          </a:bodyPr>
          <a:lstStyle/>
          <a:p>
            <a:r>
              <a:rPr lang="en-US" sz="4900" b="1" dirty="0">
                <a:latin typeface="Franklin Gothic Medium" pitchFamily="34" charset="0"/>
              </a:rPr>
              <a:t>West Bengal Financial Corporation {WBFC}, Kolkata </a:t>
            </a:r>
            <a:r>
              <a:rPr lang="en-US" sz="3900" b="1" dirty="0" smtClean="0">
                <a:latin typeface="Franklin Gothic Medium" pitchFamily="34" charset="0"/>
              </a:rPr>
              <a:t/>
            </a:r>
            <a:br>
              <a:rPr lang="en-US" sz="3900" b="1" dirty="0" smtClean="0">
                <a:latin typeface="Franklin Gothic Medium" pitchFamily="34" charset="0"/>
              </a:rPr>
            </a:br>
            <a:r>
              <a:rPr lang="en-US" sz="600" b="1" dirty="0" smtClean="0">
                <a:latin typeface="Franklin Gothic Medium" pitchFamily="34" charset="0"/>
              </a:rPr>
              <a:t>         </a:t>
            </a:r>
            <a:br>
              <a:rPr lang="en-US" sz="600" b="1" dirty="0" smtClean="0">
                <a:latin typeface="Franklin Gothic Medium" pitchFamily="34" charset="0"/>
              </a:rPr>
            </a:br>
            <a:r>
              <a:rPr lang="en-US" sz="3600" b="1" dirty="0" smtClean="0">
                <a:latin typeface="Franklin Gothic Medium" pitchFamily="34" charset="0"/>
              </a:rPr>
              <a:t>M/s Kothari Processors Pvt. Ltd.</a:t>
            </a:r>
            <a:endParaRPr lang="en-US" sz="3600" b="1" dirty="0">
              <a:latin typeface="Franklin Gothic Medium"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510" y="4800600"/>
            <a:ext cx="3976636" cy="18288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 y="2133600"/>
            <a:ext cx="3976636" cy="243916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7" name="AutoShape 4" descr="Kothari Processors Pvt. Ltd.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800600"/>
            <a:ext cx="4267200" cy="18288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3079" name="Picture 7" descr="Kothari Processo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2133600"/>
            <a:ext cx="4267199" cy="243916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4975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981200"/>
          </a:xfrm>
        </p:spPr>
        <p:txBody>
          <a:bodyPr>
            <a:normAutofit fontScale="90000"/>
          </a:bodyPr>
          <a:lstStyle/>
          <a:p>
            <a:r>
              <a:rPr lang="en-US" sz="4900" b="1" dirty="0">
                <a:latin typeface="Franklin Gothic Medium" pitchFamily="34" charset="0"/>
              </a:rPr>
              <a:t>West Bengal Financial Corporation {WBFC}, Kolkata </a:t>
            </a:r>
            <a:r>
              <a:rPr lang="en-US" sz="3900" b="1" dirty="0" smtClean="0">
                <a:latin typeface="Franklin Gothic Medium" pitchFamily="34" charset="0"/>
              </a:rPr>
              <a:t/>
            </a:r>
            <a:br>
              <a:rPr lang="en-US" sz="3900" b="1" dirty="0" smtClean="0">
                <a:latin typeface="Franklin Gothic Medium" pitchFamily="34" charset="0"/>
              </a:rPr>
            </a:br>
            <a:r>
              <a:rPr lang="en-US" sz="600" b="1" dirty="0" smtClean="0">
                <a:latin typeface="Franklin Gothic Medium" pitchFamily="34" charset="0"/>
              </a:rPr>
              <a:t>         </a:t>
            </a:r>
            <a:br>
              <a:rPr lang="en-US" sz="600" b="1" dirty="0" smtClean="0">
                <a:latin typeface="Franklin Gothic Medium" pitchFamily="34" charset="0"/>
              </a:rPr>
            </a:br>
            <a:r>
              <a:rPr lang="en-US" sz="3600" b="1" dirty="0">
                <a:latin typeface="Franklin Gothic Medium" pitchFamily="34" charset="0"/>
              </a:rPr>
              <a:t>M/s Kothari Processors Pvt. Ltd.</a:t>
            </a:r>
          </a:p>
        </p:txBody>
      </p:sp>
      <p:sp>
        <p:nvSpPr>
          <p:cNvPr id="3" name="Content Placeholder 2"/>
          <p:cNvSpPr>
            <a:spLocks noGrp="1"/>
          </p:cNvSpPr>
          <p:nvPr>
            <p:ph idx="1"/>
          </p:nvPr>
        </p:nvSpPr>
        <p:spPr>
          <a:xfrm>
            <a:off x="304800" y="2103437"/>
            <a:ext cx="8534400" cy="4525963"/>
          </a:xfrm>
        </p:spPr>
        <p:txBody>
          <a:bodyPr>
            <a:normAutofit fontScale="62500" lnSpcReduction="20000"/>
          </a:bodyPr>
          <a:lstStyle/>
          <a:p>
            <a:pPr marL="0" indent="0" algn="just">
              <a:buNone/>
            </a:pPr>
            <a:r>
              <a:rPr lang="en-US" sz="4800" dirty="0" smtClean="0">
                <a:latin typeface="Franklin Gothic Medium" pitchFamily="34" charset="0"/>
              </a:rPr>
              <a:t>M/s Kothari </a:t>
            </a:r>
            <a:r>
              <a:rPr lang="en-US" sz="4800" dirty="0">
                <a:latin typeface="Franklin Gothic Medium" pitchFamily="34" charset="0"/>
              </a:rPr>
              <a:t>Processors Pvt. Ltd., founded by Shri Sanjay Kumar </a:t>
            </a:r>
            <a:r>
              <a:rPr lang="en-US" sz="4800" dirty="0" err="1">
                <a:latin typeface="Franklin Gothic Medium" pitchFamily="34" charset="0"/>
              </a:rPr>
              <a:t>Sarda</a:t>
            </a:r>
            <a:r>
              <a:rPr lang="en-US" sz="4800" dirty="0">
                <a:latin typeface="Franklin Gothic Medium" pitchFamily="34" charset="0"/>
              </a:rPr>
              <a:t> in 2001, is a reputed Kolkata-based company specializing in textile processing and finishing. Renowned for its commitment to quality and innovation, the company has become a trusted name in the textile industry. To expand its operations and upgrade its technology, </a:t>
            </a:r>
            <a:r>
              <a:rPr lang="en-US" sz="4800" dirty="0" smtClean="0">
                <a:latin typeface="Franklin Gothic Medium" pitchFamily="34" charset="0"/>
              </a:rPr>
              <a:t>M/s Kothari </a:t>
            </a:r>
            <a:r>
              <a:rPr lang="en-US" sz="4800" dirty="0">
                <a:latin typeface="Franklin Gothic Medium" pitchFamily="34" charset="0"/>
              </a:rPr>
              <a:t>Processors Pvt. Ltd. availed a loan of </a:t>
            </a:r>
            <a:r>
              <a:rPr lang="en-US" sz="4800" dirty="0" smtClean="0">
                <a:latin typeface="Franklin Gothic Medium" pitchFamily="34" charset="0"/>
              </a:rPr>
              <a:t>Rs.2 </a:t>
            </a:r>
            <a:r>
              <a:rPr lang="en-US" sz="4800" dirty="0">
                <a:latin typeface="Franklin Gothic Medium" pitchFamily="34" charset="0"/>
              </a:rPr>
              <a:t>crore from </a:t>
            </a:r>
            <a:r>
              <a:rPr lang="en-US" sz="4800" dirty="0" smtClean="0">
                <a:latin typeface="Franklin Gothic Medium" pitchFamily="34" charset="0"/>
              </a:rPr>
              <a:t>WBFC. </a:t>
            </a:r>
            <a:r>
              <a:rPr lang="en-US" sz="4800" dirty="0">
                <a:latin typeface="Franklin Gothic Medium" pitchFamily="34" charset="0"/>
              </a:rPr>
              <a:t>This financial support has played a crucial role in enhancing its production capabilities and maintaining its competitive edge in the market.</a:t>
            </a:r>
          </a:p>
          <a:p>
            <a:endParaRPr lang="en-US" dirty="0"/>
          </a:p>
        </p:txBody>
      </p:sp>
    </p:spTree>
    <p:extLst>
      <p:ext uri="{BB962C8B-B14F-4D97-AF65-F5344CB8AC3E}">
        <p14:creationId xmlns:p14="http://schemas.microsoft.com/office/powerpoint/2010/main" val="33423499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981200"/>
          </a:xfrm>
        </p:spPr>
        <p:txBody>
          <a:bodyPr>
            <a:normAutofit fontScale="90000"/>
          </a:bodyPr>
          <a:lstStyle/>
          <a:p>
            <a:r>
              <a:rPr lang="en-US" sz="4900" b="1" dirty="0">
                <a:latin typeface="Franklin Gothic Medium" pitchFamily="34" charset="0"/>
              </a:rPr>
              <a:t>West Bengal Financial Corporation {WBFC}, Kolkata </a:t>
            </a:r>
            <a:r>
              <a:rPr lang="en-US" sz="3900" b="1" dirty="0" smtClean="0">
                <a:latin typeface="Franklin Gothic Medium" pitchFamily="34" charset="0"/>
              </a:rPr>
              <a:t/>
            </a:r>
            <a:br>
              <a:rPr lang="en-US" sz="3900" b="1" dirty="0" smtClean="0">
                <a:latin typeface="Franklin Gothic Medium" pitchFamily="34" charset="0"/>
              </a:rPr>
            </a:br>
            <a:r>
              <a:rPr lang="en-US" sz="600" b="1" dirty="0" smtClean="0">
                <a:latin typeface="Franklin Gothic Medium" pitchFamily="34" charset="0"/>
              </a:rPr>
              <a:t>         </a:t>
            </a:r>
            <a:br>
              <a:rPr lang="en-US" sz="600" b="1" dirty="0" smtClean="0">
                <a:latin typeface="Franklin Gothic Medium" pitchFamily="34" charset="0"/>
              </a:rPr>
            </a:br>
            <a:r>
              <a:rPr lang="en-US" sz="3600" b="1" dirty="0" smtClean="0">
                <a:latin typeface="Franklin Gothic Medium" pitchFamily="34" charset="0"/>
              </a:rPr>
              <a:t>M/s </a:t>
            </a:r>
            <a:r>
              <a:rPr lang="en-US" sz="3600" b="1" dirty="0" err="1" smtClean="0">
                <a:latin typeface="Franklin Gothic Medium" pitchFamily="34" charset="0"/>
              </a:rPr>
              <a:t>Tenty</a:t>
            </a:r>
            <a:r>
              <a:rPr lang="en-US" sz="3600" b="1" dirty="0" smtClean="0">
                <a:latin typeface="Franklin Gothic Medium" pitchFamily="34" charset="0"/>
              </a:rPr>
              <a:t> Marketing Company Pvt. Ltd.</a:t>
            </a:r>
            <a:endParaRPr lang="en-US" sz="3600" b="1" dirty="0">
              <a:latin typeface="Franklin Gothic Medium" pitchFamily="34" charset="0"/>
            </a:endParaRPr>
          </a:p>
        </p:txBody>
      </p:sp>
      <p:pic>
        <p:nvPicPr>
          <p:cNvPr id="307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1752" b="13891"/>
          <a:stretch/>
        </p:blipFill>
        <p:spPr bwMode="auto">
          <a:xfrm>
            <a:off x="2895600" y="2393576"/>
            <a:ext cx="6019800" cy="183552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966" r="2254" b="2187"/>
          <a:stretch/>
        </p:blipFill>
        <p:spPr bwMode="auto">
          <a:xfrm>
            <a:off x="4953000" y="4520986"/>
            <a:ext cx="1905000" cy="206817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474" t="3380" r="3998" b="5487"/>
          <a:stretch/>
        </p:blipFill>
        <p:spPr bwMode="auto">
          <a:xfrm>
            <a:off x="2895600" y="4520986"/>
            <a:ext cx="1905000" cy="206817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8521" t="9733" r="38299" b="13718"/>
          <a:stretch/>
        </p:blipFill>
        <p:spPr bwMode="auto">
          <a:xfrm>
            <a:off x="6934200" y="4520986"/>
            <a:ext cx="1981200" cy="206817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743200"/>
            <a:ext cx="2209800" cy="29718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76200" y="5791200"/>
            <a:ext cx="2667000" cy="400110"/>
          </a:xfrm>
          <a:prstGeom prst="rect">
            <a:avLst/>
          </a:prstGeom>
          <a:noFill/>
        </p:spPr>
        <p:txBody>
          <a:bodyPr wrap="square" rtlCol="0">
            <a:spAutoFit/>
          </a:bodyPr>
          <a:lstStyle/>
          <a:p>
            <a:pPr algn="ctr"/>
            <a:r>
              <a:rPr lang="en-US" sz="2000" b="1" dirty="0" smtClean="0">
                <a:latin typeface="Franklin Gothic Book" pitchFamily="34" charset="0"/>
              </a:rPr>
              <a:t>Shri Ashok </a:t>
            </a:r>
            <a:r>
              <a:rPr lang="en-US" sz="2000" b="1" dirty="0" err="1" smtClean="0">
                <a:latin typeface="Franklin Gothic Book" pitchFamily="34" charset="0"/>
              </a:rPr>
              <a:t>Goyal</a:t>
            </a:r>
            <a:r>
              <a:rPr lang="en-US" sz="2000" b="1" dirty="0" smtClean="0">
                <a:latin typeface="Franklin Gothic Book" pitchFamily="34" charset="0"/>
              </a:rPr>
              <a:t> </a:t>
            </a:r>
            <a:endParaRPr lang="en-US" sz="2000" b="1" dirty="0">
              <a:latin typeface="Franklin Gothic Book" pitchFamily="34" charset="0"/>
            </a:endParaRPr>
          </a:p>
        </p:txBody>
      </p:sp>
    </p:spTree>
    <p:extLst>
      <p:ext uri="{BB962C8B-B14F-4D97-AF65-F5344CB8AC3E}">
        <p14:creationId xmlns:p14="http://schemas.microsoft.com/office/powerpoint/2010/main" val="29804313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981200"/>
          </a:xfrm>
        </p:spPr>
        <p:txBody>
          <a:bodyPr>
            <a:normAutofit fontScale="90000"/>
          </a:bodyPr>
          <a:lstStyle/>
          <a:p>
            <a:r>
              <a:rPr lang="en-US" sz="4900" b="1" dirty="0">
                <a:latin typeface="Franklin Gothic Medium" pitchFamily="34" charset="0"/>
              </a:rPr>
              <a:t>West Bengal Financial Corporation {WBFC}, Kolkata </a:t>
            </a:r>
            <a:r>
              <a:rPr lang="en-US" sz="3900" b="1" dirty="0" smtClean="0">
                <a:latin typeface="Franklin Gothic Medium" pitchFamily="34" charset="0"/>
              </a:rPr>
              <a:t/>
            </a:r>
            <a:br>
              <a:rPr lang="en-US" sz="3900" b="1" dirty="0" smtClean="0">
                <a:latin typeface="Franklin Gothic Medium" pitchFamily="34" charset="0"/>
              </a:rPr>
            </a:br>
            <a:r>
              <a:rPr lang="en-US" sz="600" b="1" dirty="0" smtClean="0">
                <a:latin typeface="Franklin Gothic Medium" pitchFamily="34" charset="0"/>
              </a:rPr>
              <a:t>         </a:t>
            </a:r>
            <a:br>
              <a:rPr lang="en-US" sz="600" b="1" dirty="0" smtClean="0">
                <a:latin typeface="Franklin Gothic Medium" pitchFamily="34" charset="0"/>
              </a:rPr>
            </a:br>
            <a:r>
              <a:rPr lang="en-US" sz="3600" b="1" dirty="0">
                <a:latin typeface="Franklin Gothic Medium" pitchFamily="34" charset="0"/>
              </a:rPr>
              <a:t>M/s </a:t>
            </a:r>
            <a:r>
              <a:rPr lang="en-US" sz="3600" b="1" dirty="0" err="1">
                <a:latin typeface="Franklin Gothic Medium" pitchFamily="34" charset="0"/>
              </a:rPr>
              <a:t>Tenty</a:t>
            </a:r>
            <a:r>
              <a:rPr lang="en-US" sz="3600" b="1" dirty="0">
                <a:latin typeface="Franklin Gothic Medium" pitchFamily="34" charset="0"/>
              </a:rPr>
              <a:t> Marketing Company Pvt. Ltd.</a:t>
            </a:r>
          </a:p>
        </p:txBody>
      </p:sp>
      <p:sp>
        <p:nvSpPr>
          <p:cNvPr id="3" name="Content Placeholder 2"/>
          <p:cNvSpPr>
            <a:spLocks noGrp="1"/>
          </p:cNvSpPr>
          <p:nvPr>
            <p:ph idx="1"/>
          </p:nvPr>
        </p:nvSpPr>
        <p:spPr>
          <a:xfrm>
            <a:off x="228600" y="2133600"/>
            <a:ext cx="8686800" cy="4525963"/>
          </a:xfrm>
        </p:spPr>
        <p:txBody>
          <a:bodyPr>
            <a:noAutofit/>
          </a:bodyPr>
          <a:lstStyle/>
          <a:p>
            <a:pPr marL="0" indent="0" algn="just">
              <a:buNone/>
            </a:pPr>
            <a:r>
              <a:rPr lang="en-US" sz="3000" dirty="0" smtClean="0">
                <a:latin typeface="Franklin Gothic Book" pitchFamily="34" charset="0"/>
              </a:rPr>
              <a:t>Shri Ashok </a:t>
            </a:r>
            <a:r>
              <a:rPr lang="en-US" sz="3000" dirty="0" err="1" smtClean="0">
                <a:latin typeface="Franklin Gothic Book" pitchFamily="34" charset="0"/>
              </a:rPr>
              <a:t>Goyal</a:t>
            </a:r>
            <a:r>
              <a:rPr lang="en-US" sz="3000" dirty="0" smtClean="0">
                <a:latin typeface="Franklin Gothic Book" pitchFamily="34" charset="0"/>
              </a:rPr>
              <a:t> established </a:t>
            </a:r>
            <a:r>
              <a:rPr lang="en-US" sz="3000" dirty="0">
                <a:latin typeface="Franklin Gothic Book" pitchFamily="34" charset="0"/>
              </a:rPr>
              <a:t>M/s </a:t>
            </a:r>
            <a:r>
              <a:rPr lang="en-US" sz="3000" dirty="0" err="1">
                <a:latin typeface="Franklin Gothic Book" pitchFamily="34" charset="0"/>
              </a:rPr>
              <a:t>Tenty</a:t>
            </a:r>
            <a:r>
              <a:rPr lang="en-US" sz="3000" dirty="0">
                <a:latin typeface="Franklin Gothic Book" pitchFamily="34" charset="0"/>
              </a:rPr>
              <a:t> Marketing Company Pvt. Ltd. </a:t>
            </a:r>
            <a:r>
              <a:rPr lang="en-US" sz="3000" dirty="0" smtClean="0">
                <a:latin typeface="Franklin Gothic Book" pitchFamily="34" charset="0"/>
              </a:rPr>
              <a:t>with financial assistance of Rs.2,000 </a:t>
            </a:r>
            <a:r>
              <a:rPr lang="en-US" sz="3000" dirty="0" err="1" smtClean="0">
                <a:latin typeface="Franklin Gothic Book" pitchFamily="34" charset="0"/>
              </a:rPr>
              <a:t>lacs</a:t>
            </a:r>
            <a:r>
              <a:rPr lang="en-US" sz="3000" dirty="0" smtClean="0">
                <a:latin typeface="Franklin Gothic Book" pitchFamily="34" charset="0"/>
              </a:rPr>
              <a:t> from WBFC.  Its units </a:t>
            </a:r>
            <a:r>
              <a:rPr lang="en-US" sz="3000" dirty="0">
                <a:latin typeface="Franklin Gothic Book" pitchFamily="34" charset="0"/>
              </a:rPr>
              <a:t>in Kolkata and Howrah, specializes in manufacturing plastic goods like pens, fan parts, and other molded items. </a:t>
            </a:r>
            <a:r>
              <a:rPr lang="en-US" sz="3000" dirty="0" smtClean="0">
                <a:latin typeface="Franklin Gothic Book" pitchFamily="34" charset="0"/>
              </a:rPr>
              <a:t>Using </a:t>
            </a:r>
            <a:r>
              <a:rPr lang="en-US" sz="3000" dirty="0">
                <a:latin typeface="Franklin Gothic Book" pitchFamily="34" charset="0"/>
              </a:rPr>
              <a:t>microprocessor-based technology, </a:t>
            </a:r>
            <a:r>
              <a:rPr lang="en-US" sz="3000" dirty="0" err="1">
                <a:latin typeface="Franklin Gothic Book" pitchFamily="34" charset="0"/>
              </a:rPr>
              <a:t>Tenty</a:t>
            </a:r>
            <a:r>
              <a:rPr lang="en-US" sz="3000" dirty="0">
                <a:latin typeface="Franklin Gothic Book" pitchFamily="34" charset="0"/>
              </a:rPr>
              <a:t> is expanding its Poly Park Unit for precision-molded items and serves major clients like </a:t>
            </a:r>
            <a:r>
              <a:rPr lang="en-US" sz="3000" dirty="0" err="1">
                <a:latin typeface="Franklin Gothic Book" pitchFamily="34" charset="0"/>
              </a:rPr>
              <a:t>Linc</a:t>
            </a:r>
            <a:r>
              <a:rPr lang="en-US" sz="3000" dirty="0">
                <a:latin typeface="Franklin Gothic Book" pitchFamily="34" charset="0"/>
              </a:rPr>
              <a:t> Pens and Win Pens</a:t>
            </a:r>
            <a:r>
              <a:rPr lang="en-US" sz="3000" dirty="0" smtClean="0">
                <a:latin typeface="Franklin Gothic Book" pitchFamily="34" charset="0"/>
              </a:rPr>
              <a:t>.  Shri Ashok </a:t>
            </a:r>
            <a:r>
              <a:rPr lang="en-US" sz="3000" dirty="0" err="1" smtClean="0">
                <a:latin typeface="Franklin Gothic Book" pitchFamily="34" charset="0"/>
              </a:rPr>
              <a:t>Goyal</a:t>
            </a:r>
            <a:r>
              <a:rPr lang="en-US" sz="3000" dirty="0" smtClean="0">
                <a:latin typeface="Franklin Gothic Book" pitchFamily="34" charset="0"/>
              </a:rPr>
              <a:t> is being conferred with “Best Entrepreneur” award.</a:t>
            </a:r>
            <a:endParaRPr lang="en-US" sz="3000" dirty="0">
              <a:latin typeface="Franklin Gothic Book" pitchFamily="34" charset="0"/>
            </a:endParaRPr>
          </a:p>
        </p:txBody>
      </p:sp>
    </p:spTree>
    <p:extLst>
      <p:ext uri="{BB962C8B-B14F-4D97-AF65-F5344CB8AC3E}">
        <p14:creationId xmlns:p14="http://schemas.microsoft.com/office/powerpoint/2010/main" val="39154957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981200"/>
          </a:xfrm>
        </p:spPr>
        <p:txBody>
          <a:bodyPr>
            <a:normAutofit fontScale="90000"/>
          </a:bodyPr>
          <a:lstStyle/>
          <a:p>
            <a:r>
              <a:rPr lang="en-US" sz="4900" b="1" dirty="0">
                <a:latin typeface="Franklin Gothic Medium" pitchFamily="34" charset="0"/>
              </a:rPr>
              <a:t>West Bengal Financial Corporation {WBFC}, Kolkata </a:t>
            </a:r>
            <a:r>
              <a:rPr lang="en-US" sz="3900" b="1" dirty="0" smtClean="0">
                <a:latin typeface="Franklin Gothic Medium" pitchFamily="34" charset="0"/>
              </a:rPr>
              <a:t/>
            </a:r>
            <a:br>
              <a:rPr lang="en-US" sz="3900" b="1" dirty="0" smtClean="0">
                <a:latin typeface="Franklin Gothic Medium" pitchFamily="34" charset="0"/>
              </a:rPr>
            </a:br>
            <a:r>
              <a:rPr lang="en-US" sz="600" b="1" dirty="0" smtClean="0">
                <a:latin typeface="Franklin Gothic Medium" pitchFamily="34" charset="0"/>
              </a:rPr>
              <a:t>         </a:t>
            </a:r>
            <a:br>
              <a:rPr lang="en-US" sz="600" b="1" dirty="0" smtClean="0">
                <a:latin typeface="Franklin Gothic Medium" pitchFamily="34" charset="0"/>
              </a:rPr>
            </a:br>
            <a:r>
              <a:rPr lang="en-US" sz="3600" b="1" dirty="0" smtClean="0">
                <a:latin typeface="Franklin Gothic Medium" pitchFamily="34" charset="0"/>
              </a:rPr>
              <a:t>M/s Hotel Dreamland Pvt. Ltd.</a:t>
            </a:r>
            <a:endParaRPr lang="en-US" sz="3600" b="1" dirty="0">
              <a:latin typeface="Franklin Gothic Medium" pitchFamily="34"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2179638"/>
            <a:ext cx="8229600" cy="429736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649595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981200"/>
          </a:xfrm>
        </p:spPr>
        <p:txBody>
          <a:bodyPr>
            <a:normAutofit fontScale="90000"/>
          </a:bodyPr>
          <a:lstStyle/>
          <a:p>
            <a:r>
              <a:rPr lang="en-US" sz="4900" b="1" dirty="0">
                <a:latin typeface="Franklin Gothic Medium" pitchFamily="34" charset="0"/>
              </a:rPr>
              <a:t>West Bengal Financial Corporation {WBFC}, Kolkata </a:t>
            </a:r>
            <a:r>
              <a:rPr lang="en-US" sz="3900" b="1" dirty="0" smtClean="0">
                <a:latin typeface="Franklin Gothic Medium" pitchFamily="34" charset="0"/>
              </a:rPr>
              <a:t/>
            </a:r>
            <a:br>
              <a:rPr lang="en-US" sz="3900" b="1" dirty="0" smtClean="0">
                <a:latin typeface="Franklin Gothic Medium" pitchFamily="34" charset="0"/>
              </a:rPr>
            </a:br>
            <a:r>
              <a:rPr lang="en-US" sz="600" b="1" dirty="0" smtClean="0">
                <a:latin typeface="Franklin Gothic Medium" pitchFamily="34" charset="0"/>
              </a:rPr>
              <a:t>         </a:t>
            </a:r>
            <a:br>
              <a:rPr lang="en-US" sz="600" b="1" dirty="0" smtClean="0">
                <a:latin typeface="Franklin Gothic Medium" pitchFamily="34" charset="0"/>
              </a:rPr>
            </a:br>
            <a:r>
              <a:rPr lang="en-US" sz="3600" b="1" dirty="0" smtClean="0">
                <a:latin typeface="Franklin Gothic Medium" pitchFamily="34" charset="0"/>
              </a:rPr>
              <a:t>M/s </a:t>
            </a:r>
            <a:r>
              <a:rPr lang="en-US" sz="3600" b="1" dirty="0">
                <a:latin typeface="Franklin Gothic Medium" pitchFamily="34" charset="0"/>
              </a:rPr>
              <a:t>Hotel Dreamland Pvt. Ltd.</a:t>
            </a:r>
          </a:p>
        </p:txBody>
      </p:sp>
      <p:sp>
        <p:nvSpPr>
          <p:cNvPr id="3" name="Content Placeholder 2"/>
          <p:cNvSpPr>
            <a:spLocks noGrp="1"/>
          </p:cNvSpPr>
          <p:nvPr>
            <p:ph idx="1"/>
          </p:nvPr>
        </p:nvSpPr>
        <p:spPr>
          <a:xfrm>
            <a:off x="76200" y="2179637"/>
            <a:ext cx="8915400" cy="4525963"/>
          </a:xfrm>
        </p:spPr>
        <p:txBody>
          <a:bodyPr>
            <a:noAutofit/>
          </a:bodyPr>
          <a:lstStyle/>
          <a:p>
            <a:pPr marL="0" indent="0" algn="just">
              <a:buNone/>
            </a:pPr>
            <a:r>
              <a:rPr lang="en-US" sz="2300" dirty="0">
                <a:latin typeface="Franklin Gothic Medium" pitchFamily="34" charset="0"/>
              </a:rPr>
              <a:t>M/s Dreamland Hotel Group, established by Shri </a:t>
            </a:r>
            <a:r>
              <a:rPr lang="en-US" sz="2300" dirty="0" err="1">
                <a:latin typeface="Franklin Gothic Medium" pitchFamily="34" charset="0"/>
              </a:rPr>
              <a:t>Chiranjib</a:t>
            </a:r>
            <a:r>
              <a:rPr lang="en-US" sz="2300" dirty="0">
                <a:latin typeface="Franklin Gothic Medium" pitchFamily="34" charset="0"/>
              </a:rPr>
              <a:t> Roy and currently led by directors Shri </a:t>
            </a:r>
            <a:r>
              <a:rPr lang="en-US" sz="2300" dirty="0" err="1">
                <a:latin typeface="Franklin Gothic Medium" pitchFamily="34" charset="0"/>
              </a:rPr>
              <a:t>Avrajyoti</a:t>
            </a:r>
            <a:r>
              <a:rPr lang="en-US" sz="2300" dirty="0">
                <a:latin typeface="Franklin Gothic Medium" pitchFamily="34" charset="0"/>
              </a:rPr>
              <a:t> Roy; Shri </a:t>
            </a:r>
            <a:r>
              <a:rPr lang="en-US" sz="2300" dirty="0" err="1">
                <a:latin typeface="Franklin Gothic Medium" pitchFamily="34" charset="0"/>
              </a:rPr>
              <a:t>Debojyoti</a:t>
            </a:r>
            <a:r>
              <a:rPr lang="en-US" sz="2300" dirty="0">
                <a:latin typeface="Franklin Gothic Medium" pitchFamily="34" charset="0"/>
              </a:rPr>
              <a:t> Roy and Shri </a:t>
            </a:r>
            <a:r>
              <a:rPr lang="en-US" sz="2300" dirty="0" err="1">
                <a:latin typeface="Franklin Gothic Medium" pitchFamily="34" charset="0"/>
              </a:rPr>
              <a:t>Argha</a:t>
            </a:r>
            <a:r>
              <a:rPr lang="en-US" sz="2300" dirty="0">
                <a:latin typeface="Franklin Gothic Medium" pitchFamily="34" charset="0"/>
              </a:rPr>
              <a:t> </a:t>
            </a:r>
            <a:r>
              <a:rPr lang="en-US" sz="2300" dirty="0" err="1">
                <a:latin typeface="Franklin Gothic Medium" pitchFamily="34" charset="0"/>
              </a:rPr>
              <a:t>Prosun</a:t>
            </a:r>
            <a:r>
              <a:rPr lang="en-US" sz="2300" dirty="0">
                <a:latin typeface="Franklin Gothic Medium" pitchFamily="34" charset="0"/>
              </a:rPr>
              <a:t> Roy in the year 1994 with financial assistance of Rs. 308.50 </a:t>
            </a:r>
            <a:r>
              <a:rPr lang="en-US" sz="2300" dirty="0" err="1">
                <a:latin typeface="Franklin Gothic Medium" pitchFamily="34" charset="0"/>
              </a:rPr>
              <a:t>lacs</a:t>
            </a:r>
            <a:r>
              <a:rPr lang="en-US" sz="2300" dirty="0">
                <a:latin typeface="Franklin Gothic Medium" pitchFamily="34" charset="0"/>
              </a:rPr>
              <a:t> from WBFC. The unit offers luxurious hospitality with modern amenities. Starting with 20 employees, the group now boasts a team of 150, providing exceptional holiday experiences. The property, located near </a:t>
            </a:r>
            <a:r>
              <a:rPr lang="en-US" sz="2300" dirty="0" err="1">
                <a:latin typeface="Franklin Gothic Medium" pitchFamily="34" charset="0"/>
              </a:rPr>
              <a:t>Gorumara</a:t>
            </a:r>
            <a:r>
              <a:rPr lang="en-US" sz="2300" dirty="0">
                <a:latin typeface="Franklin Gothic Medium" pitchFamily="34" charset="0"/>
              </a:rPr>
              <a:t> and </a:t>
            </a:r>
            <a:r>
              <a:rPr lang="en-US" sz="2300" dirty="0" err="1">
                <a:latin typeface="Franklin Gothic Medium" pitchFamily="34" charset="0"/>
              </a:rPr>
              <a:t>Chapramari</a:t>
            </a:r>
            <a:r>
              <a:rPr lang="en-US" sz="2300" dirty="0">
                <a:latin typeface="Franklin Gothic Medium" pitchFamily="34" charset="0"/>
              </a:rPr>
              <a:t> National Parks, offers a unique wildlife experience with easy access to </a:t>
            </a:r>
            <a:r>
              <a:rPr lang="en-US" sz="2300" dirty="0" err="1">
                <a:latin typeface="Franklin Gothic Medium" pitchFamily="34" charset="0"/>
              </a:rPr>
              <a:t>Buxa</a:t>
            </a:r>
            <a:r>
              <a:rPr lang="en-US" sz="2300" dirty="0">
                <a:latin typeface="Franklin Gothic Medium" pitchFamily="34" charset="0"/>
              </a:rPr>
              <a:t> Tiger Reserve. Event spaces include </a:t>
            </a:r>
            <a:r>
              <a:rPr lang="en-US" sz="2300" dirty="0" err="1">
                <a:latin typeface="Franklin Gothic Medium" pitchFamily="34" charset="0"/>
              </a:rPr>
              <a:t>Chapramari</a:t>
            </a:r>
            <a:r>
              <a:rPr lang="en-US" sz="2300" dirty="0">
                <a:latin typeface="Franklin Gothic Medium" pitchFamily="34" charset="0"/>
              </a:rPr>
              <a:t> (170-180 theater style) and </a:t>
            </a:r>
            <a:r>
              <a:rPr lang="en-US" sz="2300" dirty="0" err="1">
                <a:latin typeface="Franklin Gothic Medium" pitchFamily="34" charset="0"/>
              </a:rPr>
              <a:t>Jatraprasad</a:t>
            </a:r>
            <a:r>
              <a:rPr lang="en-US" sz="2300" dirty="0">
                <a:latin typeface="Franklin Gothic Medium" pitchFamily="34" charset="0"/>
              </a:rPr>
              <a:t> (300 theater style), catering to diverse needs with world-class service. Shri </a:t>
            </a:r>
            <a:r>
              <a:rPr lang="en-US" sz="2300" dirty="0" err="1">
                <a:latin typeface="Franklin Gothic Medium" pitchFamily="34" charset="0"/>
              </a:rPr>
              <a:t>Avrajyoti</a:t>
            </a:r>
            <a:r>
              <a:rPr lang="en-US" sz="2300" dirty="0">
                <a:latin typeface="Franklin Gothic Medium" pitchFamily="34" charset="0"/>
              </a:rPr>
              <a:t> Roy; Shri </a:t>
            </a:r>
            <a:r>
              <a:rPr lang="en-US" sz="2300" dirty="0" err="1">
                <a:latin typeface="Franklin Gothic Medium" pitchFamily="34" charset="0"/>
              </a:rPr>
              <a:t>Debojyoti</a:t>
            </a:r>
            <a:r>
              <a:rPr lang="en-US" sz="2300" dirty="0">
                <a:latin typeface="Franklin Gothic Medium" pitchFamily="34" charset="0"/>
              </a:rPr>
              <a:t> Roy and Shri </a:t>
            </a:r>
            <a:r>
              <a:rPr lang="en-US" sz="2300" dirty="0" err="1">
                <a:latin typeface="Franklin Gothic Medium" pitchFamily="34" charset="0"/>
              </a:rPr>
              <a:t>Argha</a:t>
            </a:r>
            <a:r>
              <a:rPr lang="en-US" sz="2300" dirty="0">
                <a:latin typeface="Franklin Gothic Medium" pitchFamily="34" charset="0"/>
              </a:rPr>
              <a:t> </a:t>
            </a:r>
            <a:r>
              <a:rPr lang="en-US" sz="2300" dirty="0" err="1">
                <a:latin typeface="Franklin Gothic Medium" pitchFamily="34" charset="0"/>
              </a:rPr>
              <a:t>Prosun</a:t>
            </a:r>
            <a:r>
              <a:rPr lang="en-US" sz="2300" dirty="0">
                <a:latin typeface="Franklin Gothic Medium" pitchFamily="34" charset="0"/>
              </a:rPr>
              <a:t> Roy are conferred with the “Best unit in Service Industry” award.</a:t>
            </a:r>
          </a:p>
        </p:txBody>
      </p:sp>
    </p:spTree>
    <p:extLst>
      <p:ext uri="{BB962C8B-B14F-4D97-AF65-F5344CB8AC3E}">
        <p14:creationId xmlns:p14="http://schemas.microsoft.com/office/powerpoint/2010/main" val="34401303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normAutofit fontScale="90000"/>
          </a:bodyPr>
          <a:lstStyle/>
          <a:p>
            <a:r>
              <a:rPr lang="en-US" b="1" dirty="0">
                <a:latin typeface="Franklin Gothic Medium" pitchFamily="34" charset="0"/>
              </a:rPr>
              <a:t>West Bengal Financial Corporation {WBFC}, Kolkata </a:t>
            </a:r>
            <a:r>
              <a:rPr lang="en-US" sz="3200" b="1" dirty="0">
                <a:latin typeface="Franklin Gothic Medium" pitchFamily="34" charset="0"/>
              </a:rPr>
              <a:t/>
            </a:r>
            <a:br>
              <a:rPr lang="en-US" sz="3200" b="1" dirty="0">
                <a:latin typeface="Franklin Gothic Medium" pitchFamily="34" charset="0"/>
              </a:rPr>
            </a:br>
            <a:r>
              <a:rPr lang="en-US" sz="400" b="1" dirty="0">
                <a:latin typeface="Franklin Gothic Medium" pitchFamily="34" charset="0"/>
              </a:rPr>
              <a:t>         </a:t>
            </a:r>
            <a:br>
              <a:rPr lang="en-US" sz="400" b="1" dirty="0">
                <a:latin typeface="Franklin Gothic Medium" pitchFamily="34" charset="0"/>
              </a:rPr>
            </a:br>
            <a:r>
              <a:rPr lang="en-US" sz="3600" b="1" dirty="0">
                <a:latin typeface="Franklin Gothic Medium" pitchFamily="34" charset="0"/>
              </a:rPr>
              <a:t>M/s </a:t>
            </a:r>
            <a:r>
              <a:rPr lang="en-US" sz="3600" b="1" dirty="0" smtClean="0">
                <a:latin typeface="Franklin Gothic Medium" pitchFamily="34" charset="0"/>
              </a:rPr>
              <a:t>Swiss Writing Products</a:t>
            </a:r>
            <a:endParaRPr lang="en-US" sz="3600" b="1" dirty="0">
              <a:latin typeface="Franklin Gothic Medium" pitchFamily="34" charset="0"/>
            </a:endParaRPr>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6445"/>
          <a:stretch/>
        </p:blipFill>
        <p:spPr bwMode="auto">
          <a:xfrm>
            <a:off x="381000" y="1884955"/>
            <a:ext cx="8382000" cy="215364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7200"/>
            <a:ext cx="8382000" cy="2362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247585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normAutofit fontScale="90000"/>
          </a:bodyPr>
          <a:lstStyle/>
          <a:p>
            <a:r>
              <a:rPr lang="en-US" b="1" dirty="0">
                <a:latin typeface="Franklin Gothic Medium" pitchFamily="34" charset="0"/>
              </a:rPr>
              <a:t>West Bengal Financial Corporation {WBFC}, Kolkata </a:t>
            </a:r>
            <a:r>
              <a:rPr lang="en-US" sz="3200" b="1" dirty="0">
                <a:latin typeface="Franklin Gothic Medium" pitchFamily="34" charset="0"/>
              </a:rPr>
              <a:t/>
            </a:r>
            <a:br>
              <a:rPr lang="en-US" sz="3200" b="1" dirty="0">
                <a:latin typeface="Franklin Gothic Medium" pitchFamily="34" charset="0"/>
              </a:rPr>
            </a:br>
            <a:r>
              <a:rPr lang="en-US" sz="400" b="1" dirty="0">
                <a:latin typeface="Franklin Gothic Medium" pitchFamily="34" charset="0"/>
              </a:rPr>
              <a:t>         </a:t>
            </a:r>
            <a:br>
              <a:rPr lang="en-US" sz="400" b="1" dirty="0">
                <a:latin typeface="Franklin Gothic Medium" pitchFamily="34" charset="0"/>
              </a:rPr>
            </a:br>
            <a:r>
              <a:rPr lang="en-US" sz="3600" b="1" dirty="0">
                <a:latin typeface="Franklin Gothic Medium" pitchFamily="34" charset="0"/>
              </a:rPr>
              <a:t>M/s </a:t>
            </a:r>
            <a:r>
              <a:rPr lang="en-US" sz="3600" b="1" dirty="0" smtClean="0">
                <a:latin typeface="Franklin Gothic Medium" pitchFamily="34" charset="0"/>
              </a:rPr>
              <a:t>Swiss Writing Products</a:t>
            </a:r>
            <a:endParaRPr lang="en-US" sz="3600" b="1" dirty="0">
              <a:latin typeface="Franklin Gothic Medium" pitchFamily="34" charset="0"/>
            </a:endParaRPr>
          </a:p>
        </p:txBody>
      </p:sp>
      <p:sp>
        <p:nvSpPr>
          <p:cNvPr id="3" name="Content Placeholder 2"/>
          <p:cNvSpPr>
            <a:spLocks noGrp="1"/>
          </p:cNvSpPr>
          <p:nvPr>
            <p:ph idx="1"/>
          </p:nvPr>
        </p:nvSpPr>
        <p:spPr>
          <a:xfrm>
            <a:off x="228600" y="1905001"/>
            <a:ext cx="8610600" cy="4724399"/>
          </a:xfrm>
        </p:spPr>
        <p:txBody>
          <a:bodyPr>
            <a:noAutofit/>
          </a:bodyPr>
          <a:lstStyle/>
          <a:p>
            <a:pPr marL="0" indent="0" algn="just">
              <a:buNone/>
            </a:pPr>
            <a:r>
              <a:rPr lang="en-US" sz="2750" dirty="0">
                <a:latin typeface="Franklin Gothic Medium" pitchFamily="34" charset="0"/>
              </a:rPr>
              <a:t>M/s Swiss Writing Products, established by Shri Sanjay </a:t>
            </a:r>
            <a:r>
              <a:rPr lang="en-US" sz="2750" dirty="0" err="1">
                <a:latin typeface="Franklin Gothic Medium" pitchFamily="34" charset="0"/>
              </a:rPr>
              <a:t>Kanodia</a:t>
            </a:r>
            <a:r>
              <a:rPr lang="en-US" sz="2750" dirty="0">
                <a:latin typeface="Franklin Gothic Medium" pitchFamily="34" charset="0"/>
              </a:rPr>
              <a:t> and </a:t>
            </a:r>
            <a:r>
              <a:rPr lang="en-US" sz="2750" dirty="0" smtClean="0">
                <a:latin typeface="Franklin Gothic Medium" pitchFamily="34" charset="0"/>
              </a:rPr>
              <a:t>Smt. </a:t>
            </a:r>
            <a:r>
              <a:rPr lang="en-US" sz="2750" dirty="0" err="1">
                <a:latin typeface="Franklin Gothic Medium" pitchFamily="34" charset="0"/>
              </a:rPr>
              <a:t>Punam</a:t>
            </a:r>
            <a:r>
              <a:rPr lang="en-US" sz="2750" dirty="0">
                <a:latin typeface="Franklin Gothic Medium" pitchFamily="34" charset="0"/>
              </a:rPr>
              <a:t> </a:t>
            </a:r>
            <a:r>
              <a:rPr lang="en-US" sz="2750" dirty="0" err="1">
                <a:latin typeface="Franklin Gothic Medium" pitchFamily="34" charset="0"/>
              </a:rPr>
              <a:t>Kanodia</a:t>
            </a:r>
            <a:r>
              <a:rPr lang="en-US" sz="2750" dirty="0">
                <a:latin typeface="Franklin Gothic Medium" pitchFamily="34" charset="0"/>
              </a:rPr>
              <a:t> in 2005, is a well-known company based in Kolkata, specializing in the production of premium writing instruments. The company has gained recognition for its high-quality pens and stationery products, catering to both domestic and international markets. To support its growth and technological advancements, </a:t>
            </a:r>
            <a:r>
              <a:rPr lang="en-US" sz="2750" dirty="0" smtClean="0">
                <a:latin typeface="Franklin Gothic Medium" pitchFamily="34" charset="0"/>
              </a:rPr>
              <a:t>the company secured </a:t>
            </a:r>
            <a:r>
              <a:rPr lang="en-US" sz="2750" dirty="0">
                <a:latin typeface="Franklin Gothic Medium" pitchFamily="34" charset="0"/>
              </a:rPr>
              <a:t>a loan of </a:t>
            </a:r>
            <a:r>
              <a:rPr lang="en-US" sz="2750" dirty="0" smtClean="0">
                <a:latin typeface="Franklin Gothic Medium" pitchFamily="34" charset="0"/>
              </a:rPr>
              <a:t>Rs.1 </a:t>
            </a:r>
            <a:r>
              <a:rPr lang="en-US" sz="2750" dirty="0">
                <a:latin typeface="Franklin Gothic Medium" pitchFamily="34" charset="0"/>
              </a:rPr>
              <a:t>crore from </a:t>
            </a:r>
            <a:r>
              <a:rPr lang="en-US" sz="2750" dirty="0" smtClean="0">
                <a:latin typeface="Franklin Gothic Medium" pitchFamily="34" charset="0"/>
              </a:rPr>
              <a:t>WBFC. </a:t>
            </a:r>
            <a:r>
              <a:rPr lang="en-US" sz="2750" dirty="0">
                <a:latin typeface="Franklin Gothic Medium" pitchFamily="34" charset="0"/>
              </a:rPr>
              <a:t>This financial assistance has helped the company enhance its manufacturing processes and strengthen its market position.</a:t>
            </a:r>
          </a:p>
        </p:txBody>
      </p:sp>
    </p:spTree>
    <p:extLst>
      <p:ext uri="{BB962C8B-B14F-4D97-AF65-F5344CB8AC3E}">
        <p14:creationId xmlns:p14="http://schemas.microsoft.com/office/powerpoint/2010/main" val="6223742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 y="533400"/>
            <a:ext cx="8915400" cy="1828799"/>
          </a:xfrm>
        </p:spPr>
        <p:txBody>
          <a:bodyPr>
            <a:normAutofit fontScale="90000"/>
          </a:bodyPr>
          <a:lstStyle/>
          <a:p>
            <a:r>
              <a:rPr lang="en-US" sz="5300" b="1" dirty="0" smtClean="0">
                <a:latin typeface="Franklin Gothic Medium" pitchFamily="34" charset="0"/>
              </a:rPr>
              <a:t>Award for ‘Outstanding SIIDCs’</a:t>
            </a:r>
            <a:r>
              <a:rPr lang="en-US" sz="4900" b="1" dirty="0" smtClean="0">
                <a:latin typeface="Franklin Gothic Medium" pitchFamily="34" charset="0"/>
              </a:rPr>
              <a:t/>
            </a:r>
            <a:br>
              <a:rPr lang="en-US" sz="4900" b="1" dirty="0" smtClean="0">
                <a:latin typeface="Franklin Gothic Medium" pitchFamily="34" charset="0"/>
              </a:rPr>
            </a:br>
            <a:r>
              <a:rPr lang="en-US" b="1" dirty="0">
                <a:latin typeface="Franklin Gothic Medium" pitchFamily="34" charset="0"/>
              </a:rPr>
              <a:t>M</a:t>
            </a:r>
            <a:r>
              <a:rPr lang="en-US" b="1" dirty="0" smtClean="0">
                <a:latin typeface="Franklin Gothic Medium" pitchFamily="34" charset="0"/>
              </a:rPr>
              <a:t>eghalaya Industrial Development Corporation Ltd. {MIDC}, </a:t>
            </a:r>
            <a:r>
              <a:rPr lang="en-US" b="1" dirty="0" err="1" smtClean="0">
                <a:latin typeface="Franklin Gothic Medium" pitchFamily="34" charset="0"/>
              </a:rPr>
              <a:t>Shillong</a:t>
            </a:r>
            <a:r>
              <a:rPr lang="en-US" b="1" dirty="0">
                <a:latin typeface="Franklin Gothic Medium" pitchFamily="34" charset="0"/>
              </a:rPr>
              <a:t/>
            </a:r>
            <a:br>
              <a:rPr lang="en-US" b="1" dirty="0">
                <a:latin typeface="Franklin Gothic Medium" pitchFamily="34" charset="0"/>
              </a:rPr>
            </a:br>
            <a:r>
              <a:rPr lang="en-US" dirty="0"/>
              <a:t/>
            </a:r>
            <a:br>
              <a:rPr lang="en-US" dirty="0"/>
            </a:br>
            <a:endParaRPr lang="en-US" dirty="0"/>
          </a:p>
        </p:txBody>
      </p:sp>
      <p:sp>
        <p:nvSpPr>
          <p:cNvPr id="6" name="TextBox 5"/>
          <p:cNvSpPr txBox="1"/>
          <p:nvPr/>
        </p:nvSpPr>
        <p:spPr>
          <a:xfrm>
            <a:off x="0" y="5373469"/>
            <a:ext cx="2743200" cy="646331"/>
          </a:xfrm>
          <a:prstGeom prst="rect">
            <a:avLst/>
          </a:prstGeom>
          <a:noFill/>
        </p:spPr>
        <p:txBody>
          <a:bodyPr wrap="square" rtlCol="0">
            <a:spAutoFit/>
          </a:bodyPr>
          <a:lstStyle/>
          <a:p>
            <a:pPr algn="ctr"/>
            <a:r>
              <a:rPr lang="fr-FR" b="1" dirty="0" err="1">
                <a:latin typeface="Franklin Gothic Book" pitchFamily="34" charset="0"/>
              </a:rPr>
              <a:t>Shri</a:t>
            </a:r>
            <a:r>
              <a:rPr lang="fr-FR" b="1" dirty="0">
                <a:latin typeface="Franklin Gothic Book" pitchFamily="34" charset="0"/>
              </a:rPr>
              <a:t>. James P. K. </a:t>
            </a:r>
            <a:r>
              <a:rPr lang="fr-FR" b="1" dirty="0" err="1">
                <a:latin typeface="Franklin Gothic Book" pitchFamily="34" charset="0"/>
              </a:rPr>
              <a:t>Sangma</a:t>
            </a:r>
            <a:r>
              <a:rPr lang="fr-FR" b="1" dirty="0">
                <a:latin typeface="Franklin Gothic Book" pitchFamily="34" charset="0"/>
              </a:rPr>
              <a:t/>
            </a:r>
            <a:br>
              <a:rPr lang="fr-FR" b="1" dirty="0">
                <a:latin typeface="Franklin Gothic Book" pitchFamily="34" charset="0"/>
              </a:rPr>
            </a:br>
            <a:r>
              <a:rPr lang="fr-FR" b="1" dirty="0" smtClean="0">
                <a:latin typeface="Franklin Gothic Book" pitchFamily="34" charset="0"/>
              </a:rPr>
              <a:t>Chairman, MIDC</a:t>
            </a:r>
            <a:endParaRPr lang="en-US" b="1" dirty="0">
              <a:latin typeface="Franklin Gothic Book" pitchFamily="34" charset="0"/>
            </a:endParaRPr>
          </a:p>
        </p:txBody>
      </p:sp>
      <p:pic>
        <p:nvPicPr>
          <p:cNvPr id="7170" name="Picture 2" descr="James P.K. Sangma - Chairman - Meghalaya Industrial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30269"/>
            <a:ext cx="1969170" cy="264626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172" name="Picture 4" descr="Homepage: Meghalaya Industrial Development Corporation Ltd."/>
          <p:cNvPicPr>
            <a:picLocks noChangeAspect="1" noChangeArrowheads="1"/>
          </p:cNvPicPr>
          <p:nvPr/>
        </p:nvPicPr>
        <p:blipFill rotWithShape="1">
          <a:blip r:embed="rId3">
            <a:extLst>
              <a:ext uri="{28A0092B-C50C-407E-A947-70E740481C1C}">
                <a14:useLocalDpi xmlns:a14="http://schemas.microsoft.com/office/drawing/2010/main" val="0"/>
              </a:ext>
            </a:extLst>
          </a:blip>
          <a:srcRect r="127"/>
          <a:stretch/>
        </p:blipFill>
        <p:spPr bwMode="auto">
          <a:xfrm>
            <a:off x="2743200" y="2057400"/>
            <a:ext cx="6096000" cy="194194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174" name="Picture 6" descr="Industrial Infrastructure in Meghalaya: Commerce and Industries Department,  Government of Meghalay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4343400"/>
            <a:ext cx="6096000" cy="220979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390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828800"/>
          </a:xfrm>
        </p:spPr>
        <p:txBody>
          <a:bodyPr>
            <a:normAutofit fontScale="90000"/>
          </a:bodyPr>
          <a:lstStyle/>
          <a:p>
            <a:r>
              <a:rPr lang="en-US" sz="4000" b="1" dirty="0" smtClean="0">
                <a:latin typeface="Franklin Gothic Medium" pitchFamily="34" charset="0"/>
              </a:rPr>
              <a:t>Andhra Pradesh State Financial Corporation {APSFC}, Vijayawada</a:t>
            </a:r>
            <a:br>
              <a:rPr lang="en-US" sz="4000" b="1" dirty="0" smtClean="0">
                <a:latin typeface="Franklin Gothic Medium" pitchFamily="34" charset="0"/>
              </a:rPr>
            </a:br>
            <a:r>
              <a:rPr lang="en-US" sz="1200" b="1" dirty="0">
                <a:latin typeface="Franklin Gothic Medium" pitchFamily="34" charset="0"/>
              </a:rPr>
              <a:t> </a:t>
            </a: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b="1" dirty="0" smtClean="0">
                <a:latin typeface="Franklin Gothic Book" pitchFamily="34" charset="0"/>
              </a:rPr>
              <a:t>M/s </a:t>
            </a:r>
            <a:r>
              <a:rPr lang="en-US" b="1" dirty="0" err="1">
                <a:latin typeface="Franklin Gothic Book" pitchFamily="34" charset="0"/>
              </a:rPr>
              <a:t>Veeranjaneya</a:t>
            </a:r>
            <a:r>
              <a:rPr lang="en-US" b="1" dirty="0">
                <a:latin typeface="Franklin Gothic Book" pitchFamily="34" charset="0"/>
              </a:rPr>
              <a:t> Hotels (V Hotels)</a:t>
            </a:r>
          </a:p>
        </p:txBody>
      </p:sp>
      <p:pic>
        <p:nvPicPr>
          <p:cNvPr id="4" name="Image 19"/>
          <p:cNvPicPr>
            <a:picLocks noGrp="1"/>
          </p:cNvPicPr>
          <p:nvPr>
            <p:ph idx="1"/>
          </p:nvPr>
        </p:nvPicPr>
        <p:blipFill>
          <a:blip r:embed="rId2" cstate="print"/>
          <a:stretch>
            <a:fillRect/>
          </a:stretch>
        </p:blipFill>
        <p:spPr>
          <a:xfrm>
            <a:off x="457200" y="2209800"/>
            <a:ext cx="8229600" cy="42672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6104413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1323439"/>
          </a:xfrm>
          <a:prstGeom prst="rect">
            <a:avLst/>
          </a:prstGeom>
          <a:noFill/>
        </p:spPr>
        <p:txBody>
          <a:bodyPr wrap="square" rtlCol="0">
            <a:spAutoFit/>
          </a:bodyPr>
          <a:lstStyle/>
          <a:p>
            <a:pPr algn="ctr"/>
            <a:r>
              <a:rPr lang="en-US" sz="4000" b="1" dirty="0">
                <a:latin typeface="Franklin Gothic Medium" pitchFamily="34" charset="0"/>
              </a:rPr>
              <a:t>Meghalaya Industrial Development Corporation Ltd. {MIDC}, </a:t>
            </a:r>
            <a:r>
              <a:rPr lang="en-US" sz="4000" b="1" dirty="0" err="1">
                <a:latin typeface="Franklin Gothic Medium" pitchFamily="34" charset="0"/>
              </a:rPr>
              <a:t>Shillong</a:t>
            </a:r>
            <a:endParaRPr lang="en-US" sz="4000" dirty="0"/>
          </a:p>
        </p:txBody>
      </p:sp>
      <p:sp>
        <p:nvSpPr>
          <p:cNvPr id="5" name="TextBox 4"/>
          <p:cNvSpPr txBox="1"/>
          <p:nvPr/>
        </p:nvSpPr>
        <p:spPr>
          <a:xfrm>
            <a:off x="152400" y="1138074"/>
            <a:ext cx="8839200" cy="5747727"/>
          </a:xfrm>
          <a:prstGeom prst="rect">
            <a:avLst/>
          </a:prstGeom>
          <a:noFill/>
        </p:spPr>
        <p:txBody>
          <a:bodyPr wrap="square" rtlCol="0">
            <a:spAutoFit/>
          </a:bodyPr>
          <a:lstStyle/>
          <a:p>
            <a:pPr algn="just"/>
            <a:r>
              <a:rPr lang="en-US" sz="1750" dirty="0">
                <a:latin typeface="Franklin Gothic Medium" pitchFamily="34" charset="0"/>
                <a:cs typeface="Times New Roman" panose="02020603050405020304" pitchFamily="18" charset="0"/>
              </a:rPr>
              <a:t>MIDC is committed to implementing sustainable and inclusive strategies that will attract investments, foster innovation, strengthen skilled manpower, and create employment opportunities, keeping at the core the State’s unique biodiversity advantage. By aligning its efforts with the Chief Minister's vision, MIDC aims to </a:t>
            </a:r>
            <a:r>
              <a:rPr lang="en-US" sz="1750" dirty="0" err="1">
                <a:latin typeface="Franklin Gothic Medium" pitchFamily="34" charset="0"/>
                <a:cs typeface="Times New Roman" panose="02020603050405020304" pitchFamily="18" charset="0"/>
              </a:rPr>
              <a:t>catalyse</a:t>
            </a:r>
            <a:r>
              <a:rPr lang="en-US" sz="1750" dirty="0">
                <a:latin typeface="Franklin Gothic Medium" pitchFamily="34" charset="0"/>
                <a:cs typeface="Times New Roman" panose="02020603050405020304" pitchFamily="18" charset="0"/>
              </a:rPr>
              <a:t> economic growth, improve the standard of living, and unlock the full potential of Meghalaya's diverse environmental resource and its young demographic dividend. Vision Statement: To build a prosperous and sustainable Meghalaya, with a deep commitment to preserving the state's sensitive biodiversity, fostering responsible resource management and </a:t>
            </a:r>
            <a:r>
              <a:rPr lang="en-US" sz="1750" dirty="0" err="1">
                <a:latin typeface="Franklin Gothic Medium" pitchFamily="34" charset="0"/>
                <a:cs typeface="Times New Roman" panose="02020603050405020304" pitchFamily="18" charset="0"/>
              </a:rPr>
              <a:t>minimising</a:t>
            </a:r>
            <a:r>
              <a:rPr lang="en-US" sz="1750" dirty="0">
                <a:latin typeface="Franklin Gothic Medium" pitchFamily="34" charset="0"/>
                <a:cs typeface="Times New Roman" panose="02020603050405020304" pitchFamily="18" charset="0"/>
              </a:rPr>
              <a:t> environmental impact.  </a:t>
            </a:r>
          </a:p>
          <a:p>
            <a:pPr algn="just"/>
            <a:endParaRPr lang="en-US" sz="1750" dirty="0" smtClean="0">
              <a:latin typeface="Franklin Gothic Medium" pitchFamily="34" charset="0"/>
              <a:cs typeface="Times New Roman" panose="02020603050405020304" pitchFamily="18" charset="0"/>
            </a:endParaRPr>
          </a:p>
          <a:p>
            <a:pPr algn="just"/>
            <a:r>
              <a:rPr lang="en-US" sz="1750" dirty="0" smtClean="0">
                <a:latin typeface="Franklin Gothic Medium" pitchFamily="34" charset="0"/>
                <a:cs typeface="Times New Roman" panose="02020603050405020304" pitchFamily="18" charset="0"/>
              </a:rPr>
              <a:t>Under the Chairmanship of Mr. James P.K. </a:t>
            </a:r>
            <a:r>
              <a:rPr lang="en-US" sz="1750" dirty="0" err="1" smtClean="0">
                <a:latin typeface="Franklin Gothic Medium" pitchFamily="34" charset="0"/>
                <a:cs typeface="Times New Roman" panose="02020603050405020304" pitchFamily="18" charset="0"/>
              </a:rPr>
              <a:t>Sangma</a:t>
            </a:r>
            <a:r>
              <a:rPr lang="en-US" sz="1750" dirty="0" smtClean="0">
                <a:latin typeface="Franklin Gothic Medium" pitchFamily="34" charset="0"/>
                <a:cs typeface="Times New Roman" panose="02020603050405020304" pitchFamily="18" charset="0"/>
              </a:rPr>
              <a:t>, MIDC has initiated a landmark collaboration with M/s </a:t>
            </a:r>
            <a:r>
              <a:rPr lang="en-US" sz="1750" dirty="0" err="1" smtClean="0">
                <a:latin typeface="Franklin Gothic Medium" pitchFamily="34" charset="0"/>
                <a:cs typeface="Times New Roman" panose="02020603050405020304" pitchFamily="18" charset="0"/>
              </a:rPr>
              <a:t>Varun</a:t>
            </a:r>
            <a:r>
              <a:rPr lang="en-US" sz="1750" dirty="0" smtClean="0">
                <a:latin typeface="Franklin Gothic Medium" pitchFamily="34" charset="0"/>
                <a:cs typeface="Times New Roman" panose="02020603050405020304" pitchFamily="18" charset="0"/>
              </a:rPr>
              <a:t> Beverages Ltd. This strategic alliance, sealed under the ambit of the ambitious Meghalaya Industrial and Investment Promotion Policy (MIIPP) 2024, has witnessed the allotment of land for the construction of a state-of-the-art </a:t>
            </a:r>
            <a:r>
              <a:rPr lang="en-US" sz="1750" dirty="0">
                <a:latin typeface="Franklin Gothic Medium" pitchFamily="34" charset="0"/>
                <a:cs typeface="Times New Roman" panose="02020603050405020304" pitchFamily="18" charset="0"/>
              </a:rPr>
              <a:t>manufacturing</a:t>
            </a:r>
            <a:r>
              <a:rPr lang="en-US" sz="1750" dirty="0" smtClean="0">
                <a:latin typeface="Franklin Gothic Medium" pitchFamily="34" charset="0"/>
                <a:cs typeface="Times New Roman" panose="02020603050405020304" pitchFamily="18" charset="0"/>
              </a:rPr>
              <a:t> facility dedicated to carbonated soft drinks and other beverages. This marks the commencement of an investment exceeding </a:t>
            </a:r>
            <a:r>
              <a:rPr lang="en-US" sz="1750" dirty="0" err="1" smtClean="0">
                <a:latin typeface="Franklin Gothic Medium" pitchFamily="34" charset="0"/>
                <a:cs typeface="Times New Roman" panose="02020603050405020304" pitchFamily="18" charset="0"/>
              </a:rPr>
              <a:t>Rs</a:t>
            </a:r>
            <a:r>
              <a:rPr lang="en-US" sz="1750" dirty="0" smtClean="0">
                <a:latin typeface="Franklin Gothic Medium" pitchFamily="34" charset="0"/>
                <a:cs typeface="Times New Roman" panose="02020603050405020304" pitchFamily="18" charset="0"/>
              </a:rPr>
              <a:t>. 100 </a:t>
            </a:r>
            <a:r>
              <a:rPr lang="en-US" sz="1750" dirty="0" err="1" smtClean="0">
                <a:latin typeface="Franklin Gothic Medium" pitchFamily="34" charset="0"/>
                <a:cs typeface="Times New Roman" panose="02020603050405020304" pitchFamily="18" charset="0"/>
              </a:rPr>
              <a:t>Crore</a:t>
            </a:r>
            <a:r>
              <a:rPr lang="en-US" sz="1750" dirty="0" smtClean="0">
                <a:latin typeface="Franklin Gothic Medium" pitchFamily="34" charset="0"/>
                <a:cs typeface="Times New Roman" panose="02020603050405020304" pitchFamily="18" charset="0"/>
              </a:rPr>
              <a:t>. This venture is anticipated to revolutionize the socio-economic dynamics of the </a:t>
            </a:r>
            <a:r>
              <a:rPr lang="en-US" sz="1750" dirty="0" err="1" smtClean="0">
                <a:latin typeface="Franklin Gothic Medium" pitchFamily="34" charset="0"/>
                <a:cs typeface="Times New Roman" panose="02020603050405020304" pitchFamily="18" charset="0"/>
              </a:rPr>
              <a:t>Garo</a:t>
            </a:r>
            <a:r>
              <a:rPr lang="en-US" sz="1750" dirty="0" smtClean="0">
                <a:latin typeface="Franklin Gothic Medium" pitchFamily="34" charset="0"/>
                <a:cs typeface="Times New Roman" panose="02020603050405020304" pitchFamily="18" charset="0"/>
              </a:rPr>
              <a:t> Hills region, promising employment for over 500 individuals, both directly and indirectly. The establishment of a Pepsi Plant at </a:t>
            </a:r>
            <a:r>
              <a:rPr lang="en-US" sz="1750" dirty="0" err="1" smtClean="0">
                <a:latin typeface="Franklin Gothic Medium" pitchFamily="34" charset="0"/>
                <a:cs typeface="Times New Roman" panose="02020603050405020304" pitchFamily="18" charset="0"/>
              </a:rPr>
              <a:t>Mendipathar</a:t>
            </a:r>
            <a:r>
              <a:rPr lang="en-US" sz="1750" dirty="0" smtClean="0">
                <a:latin typeface="Franklin Gothic Medium" pitchFamily="34" charset="0"/>
                <a:cs typeface="Times New Roman" panose="02020603050405020304" pitchFamily="18" charset="0"/>
              </a:rPr>
              <a:t> in North </a:t>
            </a:r>
            <a:r>
              <a:rPr lang="en-US" sz="1750" dirty="0" err="1" smtClean="0">
                <a:latin typeface="Franklin Gothic Medium" pitchFamily="34" charset="0"/>
                <a:cs typeface="Times New Roman" panose="02020603050405020304" pitchFamily="18" charset="0"/>
              </a:rPr>
              <a:t>Garo</a:t>
            </a:r>
            <a:r>
              <a:rPr lang="en-US" sz="1750" dirty="0" smtClean="0">
                <a:latin typeface="Franklin Gothic Medium" pitchFamily="34" charset="0"/>
                <a:cs typeface="Times New Roman" panose="02020603050405020304" pitchFamily="18" charset="0"/>
              </a:rPr>
              <a:t> Hills not only signifies a leap in industrial development but also highlights the creation of unprecedented job opportunities in the private sector, thereby enhancing the overall business climate of Meghalaya.</a:t>
            </a:r>
          </a:p>
        </p:txBody>
      </p:sp>
    </p:spTree>
    <p:extLst>
      <p:ext uri="{BB962C8B-B14F-4D97-AF65-F5344CB8AC3E}">
        <p14:creationId xmlns:p14="http://schemas.microsoft.com/office/powerpoint/2010/main" val="15681396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0" y="0"/>
            <a:ext cx="1143000" cy="646331"/>
          </a:xfrm>
          <a:prstGeom prst="rect">
            <a:avLst/>
          </a:prstGeom>
          <a:noFill/>
        </p:spPr>
        <p:txBody>
          <a:bodyPr wrap="square" rtlCol="0">
            <a:spAutoFit/>
          </a:bodyPr>
          <a:lstStyle/>
          <a:p>
            <a:pPr algn="ctr"/>
            <a:r>
              <a:rPr lang="en-US" b="1" dirty="0" smtClean="0"/>
              <a:t>::   2   ::</a:t>
            </a:r>
          </a:p>
          <a:p>
            <a:endParaRPr lang="en-US" dirty="0"/>
          </a:p>
        </p:txBody>
      </p:sp>
      <p:sp>
        <p:nvSpPr>
          <p:cNvPr id="6" name="TextBox 5"/>
          <p:cNvSpPr txBox="1"/>
          <p:nvPr/>
        </p:nvSpPr>
        <p:spPr>
          <a:xfrm>
            <a:off x="76200" y="646331"/>
            <a:ext cx="8991600" cy="6186309"/>
          </a:xfrm>
          <a:prstGeom prst="rect">
            <a:avLst/>
          </a:prstGeom>
          <a:noFill/>
        </p:spPr>
        <p:txBody>
          <a:bodyPr wrap="square" rtlCol="0">
            <a:spAutoFit/>
          </a:bodyPr>
          <a:lstStyle/>
          <a:p>
            <a:pPr algn="just" fontAlgn="base"/>
            <a:r>
              <a:rPr lang="en-US" sz="1750" dirty="0">
                <a:latin typeface="Franklin Gothic Medium" pitchFamily="34" charset="0"/>
                <a:cs typeface="Times New Roman" panose="02020603050405020304" pitchFamily="18" charset="0"/>
              </a:rPr>
              <a:t>Another vertical which the MIDC strengthened was leveraging the power of networking. With the Chairman of the Corporation being a seasoned statesman, this contributed to the pathway of building valuable networks, through strategic collaborations and partnerships. MIDC’s collaborations with </a:t>
            </a:r>
            <a:r>
              <a:rPr lang="en-US" sz="1750" dirty="0" err="1">
                <a:latin typeface="Franklin Gothic Medium" pitchFamily="34" charset="0"/>
                <a:cs typeface="Times New Roman" panose="02020603050405020304" pitchFamily="18" charset="0"/>
              </a:rPr>
              <a:t>organisations</a:t>
            </a:r>
            <a:r>
              <a:rPr lang="en-US" sz="1750" dirty="0">
                <a:latin typeface="Franklin Gothic Medium" pitchFamily="34" charset="0"/>
                <a:cs typeface="Times New Roman" panose="02020603050405020304" pitchFamily="18" charset="0"/>
              </a:rPr>
              <a:t> like RITES, WAPCOS and CMPDI have played a crucial role in borrowing best practices and expertise, more importantly because these corporations in their own right are some of the biggest </a:t>
            </a:r>
            <a:r>
              <a:rPr lang="en-US" sz="1750" dirty="0" err="1">
                <a:latin typeface="Franklin Gothic Medium" pitchFamily="34" charset="0"/>
                <a:cs typeface="Times New Roman" panose="02020603050405020304" pitchFamily="18" charset="0"/>
              </a:rPr>
              <a:t>organisations</a:t>
            </a:r>
            <a:r>
              <a:rPr lang="en-US" sz="1750" dirty="0">
                <a:latin typeface="Franklin Gothic Medium" pitchFamily="34" charset="0"/>
                <a:cs typeface="Times New Roman" panose="02020603050405020304" pitchFamily="18" charset="0"/>
              </a:rPr>
              <a:t> of India and have consistently demonstrated a history of efficiency. These collaborations enabled MIDC to access a wealth of knowledge and resources.</a:t>
            </a:r>
          </a:p>
          <a:p>
            <a:pPr algn="just" fontAlgn="base"/>
            <a:r>
              <a:rPr lang="en-US" sz="1750" dirty="0">
                <a:latin typeface="Franklin Gothic Medium" pitchFamily="34" charset="0"/>
                <a:cs typeface="Times New Roman" panose="02020603050405020304" pitchFamily="18" charset="0"/>
              </a:rPr>
              <a:t> </a:t>
            </a:r>
          </a:p>
          <a:p>
            <a:pPr algn="just" fontAlgn="base"/>
            <a:r>
              <a:rPr lang="en-US" sz="1750" dirty="0">
                <a:latin typeface="Franklin Gothic Medium" pitchFamily="34" charset="0"/>
                <a:cs typeface="Times New Roman" panose="02020603050405020304" pitchFamily="18" charset="0"/>
              </a:rPr>
              <a:t>Using such resources, a key aspect of MIDC’s capacity-building strategy has been the strengthening of its engineering wing. This was achieved through the empanelment of technical advisors, IT experts, architects, and UAV experts as well as the recruitment in important positions in key offices such as Tura and </a:t>
            </a:r>
            <a:r>
              <a:rPr lang="en-US" sz="1750" dirty="0" err="1">
                <a:latin typeface="Franklin Gothic Medium" pitchFamily="34" charset="0"/>
                <a:cs typeface="Times New Roman" panose="02020603050405020304" pitchFamily="18" charset="0"/>
              </a:rPr>
              <a:t>Shillong</a:t>
            </a:r>
            <a:r>
              <a:rPr lang="en-US" sz="1750" dirty="0">
                <a:latin typeface="Franklin Gothic Medium" pitchFamily="34" charset="0"/>
                <a:cs typeface="Times New Roman" panose="02020603050405020304" pitchFamily="18" charset="0"/>
              </a:rPr>
              <a:t>. These additions bolstered the corporation’s technical expertise and project execution capabilities, allowing the leverage of cutting-edge technologies and digital tools to enhance project monitoring and evaluation mechanisms, making the MIDC an attractive partner for large-scale industrial projects. </a:t>
            </a:r>
            <a:r>
              <a:rPr lang="en-US" sz="1750" dirty="0" smtClean="0">
                <a:latin typeface="Franklin Gothic Medium" pitchFamily="34" charset="0"/>
                <a:cs typeface="Times New Roman" panose="02020603050405020304" pitchFamily="18" charset="0"/>
              </a:rPr>
              <a:t>MIDC </a:t>
            </a:r>
            <a:r>
              <a:rPr lang="en-US" sz="1750" dirty="0">
                <a:latin typeface="Franklin Gothic Medium" pitchFamily="34" charset="0"/>
                <a:cs typeface="Times New Roman" panose="02020603050405020304" pitchFamily="18" charset="0"/>
              </a:rPr>
              <a:t>turnaround story is a testament to the corporation’s tuning to the fast and changing industrial landscape of the country, along with continuous improvement and innovation, which is still ongoing. While there is still a long way to go and more achievements to be made, as of now MIDC has positioned itself as a key player not only in the state but in the region’s industrial development landscape, adding and contributing to the growth and development of Meghalaya.</a:t>
            </a:r>
          </a:p>
        </p:txBody>
      </p:sp>
    </p:spTree>
    <p:extLst>
      <p:ext uri="{BB962C8B-B14F-4D97-AF65-F5344CB8AC3E}">
        <p14:creationId xmlns:p14="http://schemas.microsoft.com/office/powerpoint/2010/main" val="24909277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228600"/>
            <a:ext cx="8839200" cy="457200"/>
          </a:xfrm>
          <a:prstGeom prst="rect">
            <a:avLst/>
          </a:prstGeom>
          <a:noFill/>
        </p:spPr>
        <p:txBody>
          <a:bodyPr wrap="square" rtlCol="0">
            <a:spAutoFit/>
          </a:bodyPr>
          <a:lstStyle/>
          <a:p>
            <a:endParaRPr lang="en-US" dirty="0"/>
          </a:p>
        </p:txBody>
      </p:sp>
      <p:sp>
        <p:nvSpPr>
          <p:cNvPr id="5" name="Rectangle 4"/>
          <p:cNvSpPr/>
          <p:nvPr/>
        </p:nvSpPr>
        <p:spPr>
          <a:xfrm>
            <a:off x="0" y="11373"/>
            <a:ext cx="9144000" cy="2062103"/>
          </a:xfrm>
          <a:prstGeom prst="rect">
            <a:avLst/>
          </a:prstGeom>
        </p:spPr>
        <p:txBody>
          <a:bodyPr wrap="square">
            <a:spAutoFit/>
          </a:bodyPr>
          <a:lstStyle/>
          <a:p>
            <a:pPr algn="ctr"/>
            <a:r>
              <a:rPr lang="en-US" sz="4800" b="1" dirty="0">
                <a:latin typeface="Franklin Gothic Medium" pitchFamily="34" charset="0"/>
              </a:rPr>
              <a:t>Award for ‘Outstanding SIIDCs’</a:t>
            </a:r>
            <a:br>
              <a:rPr lang="en-US" sz="4800" b="1" dirty="0">
                <a:latin typeface="Franklin Gothic Medium" pitchFamily="34" charset="0"/>
              </a:rPr>
            </a:br>
            <a:r>
              <a:rPr lang="en-US" sz="4000" b="1" dirty="0" smtClean="0">
                <a:latin typeface="Franklin Gothic Medium" pitchFamily="34" charset="0"/>
              </a:rPr>
              <a:t>State Industries Promotion Corp. of </a:t>
            </a:r>
            <a:r>
              <a:rPr lang="en-US" sz="4000" b="1" dirty="0" err="1" smtClean="0">
                <a:latin typeface="Franklin Gothic Medium" pitchFamily="34" charset="0"/>
              </a:rPr>
              <a:t>Tamilnadu</a:t>
            </a:r>
            <a:r>
              <a:rPr lang="en-US" sz="4000" b="1" dirty="0" smtClean="0">
                <a:latin typeface="Franklin Gothic Medium" pitchFamily="34" charset="0"/>
              </a:rPr>
              <a:t> {SIPCOT}, Chennai</a:t>
            </a:r>
            <a:endParaRPr lang="en-US" sz="4000" dirty="0"/>
          </a:p>
        </p:txBody>
      </p:sp>
      <p:pic>
        <p:nvPicPr>
          <p:cNvPr id="6" name="Picture 2" descr="c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33600"/>
            <a:ext cx="2093794" cy="288390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5105400"/>
            <a:ext cx="2362200" cy="1200329"/>
          </a:xfrm>
          <a:prstGeom prst="rect">
            <a:avLst/>
          </a:prstGeom>
          <a:noFill/>
        </p:spPr>
        <p:txBody>
          <a:bodyPr wrap="square" rtlCol="0">
            <a:spAutoFit/>
          </a:bodyPr>
          <a:lstStyle/>
          <a:p>
            <a:pPr algn="ctr"/>
            <a:r>
              <a:rPr lang="fr-FR" b="1" dirty="0" smtClean="0">
                <a:latin typeface="Franklin Gothic Book" pitchFamily="34" charset="0"/>
              </a:rPr>
              <a:t>Dr. K. </a:t>
            </a:r>
            <a:r>
              <a:rPr lang="fr-FR" b="1" dirty="0" err="1" smtClean="0">
                <a:latin typeface="Franklin Gothic Book" pitchFamily="34" charset="0"/>
              </a:rPr>
              <a:t>Senthil</a:t>
            </a:r>
            <a:r>
              <a:rPr lang="fr-FR" b="1" dirty="0" smtClean="0">
                <a:latin typeface="Franklin Gothic Book" pitchFamily="34" charset="0"/>
              </a:rPr>
              <a:t> Raj, </a:t>
            </a:r>
            <a:r>
              <a:rPr lang="fr-FR" b="1" dirty="0">
                <a:latin typeface="Franklin Gothic Book" pitchFamily="34" charset="0"/>
              </a:rPr>
              <a:t>IAS</a:t>
            </a:r>
          </a:p>
          <a:p>
            <a:pPr algn="ctr"/>
            <a:r>
              <a:rPr lang="fr-FR" b="1" dirty="0" err="1">
                <a:latin typeface="Franklin Gothic Book" pitchFamily="34" charset="0"/>
              </a:rPr>
              <a:t>Managing</a:t>
            </a:r>
            <a:r>
              <a:rPr lang="fr-FR" b="1" dirty="0">
                <a:latin typeface="Franklin Gothic Book" pitchFamily="34" charset="0"/>
              </a:rPr>
              <a:t> </a:t>
            </a:r>
            <a:r>
              <a:rPr lang="fr-FR" b="1" dirty="0" err="1">
                <a:latin typeface="Franklin Gothic Book" pitchFamily="34" charset="0"/>
              </a:rPr>
              <a:t>Director</a:t>
            </a:r>
            <a:r>
              <a:rPr lang="fr-FR" b="1" dirty="0">
                <a:latin typeface="Franklin Gothic Book" pitchFamily="34" charset="0"/>
              </a:rPr>
              <a:t>, SIPCOT</a:t>
            </a:r>
          </a:p>
          <a:p>
            <a:endParaRPr lang="en-US" dirty="0">
              <a:latin typeface="Franklin Gothic Book" pitchFamily="34" charset="0"/>
            </a:endParaRPr>
          </a:p>
        </p:txBody>
      </p:sp>
      <p:pic>
        <p:nvPicPr>
          <p:cNvPr id="9220" name="Picture 4" descr="Site identification for new SIPCOT Industrial park in Madurai under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133600"/>
            <a:ext cx="2971799" cy="227430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9222" name="Picture 6" descr="Sipcot to set up 11 new industrial parks in TN, to create over 2 lakh jobs  - Construction Week India"/>
          <p:cNvPicPr>
            <a:picLocks noChangeAspect="1" noChangeArrowheads="1"/>
          </p:cNvPicPr>
          <p:nvPr/>
        </p:nvPicPr>
        <p:blipFill rotWithShape="1">
          <a:blip r:embed="rId4">
            <a:extLst>
              <a:ext uri="{28A0092B-C50C-407E-A947-70E740481C1C}">
                <a14:useLocalDpi xmlns:a14="http://schemas.microsoft.com/office/drawing/2010/main" val="0"/>
              </a:ext>
            </a:extLst>
          </a:blip>
          <a:srcRect t="157"/>
          <a:stretch/>
        </p:blipFill>
        <p:spPr bwMode="auto">
          <a:xfrm>
            <a:off x="5715000" y="2138376"/>
            <a:ext cx="3200400" cy="226953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9224" name="Picture 8" descr="Siruseri TCS IT Park – Ponce de Leon Architec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4724400"/>
            <a:ext cx="2971798" cy="189330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9226" name="Picture 10" descr="Eco-Industrial Parks in India – What Are the Benefits of an Eco-Industrial  Park – Industrial Park in Chenna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724400"/>
            <a:ext cx="3200400" cy="1905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3142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228600"/>
            <a:ext cx="8839200" cy="457200"/>
          </a:xfrm>
          <a:prstGeom prst="rect">
            <a:avLst/>
          </a:prstGeom>
          <a:noFill/>
        </p:spPr>
        <p:txBody>
          <a:bodyPr wrap="square" rtlCol="0">
            <a:spAutoFit/>
          </a:bodyPr>
          <a:lstStyle/>
          <a:p>
            <a:endParaRPr lang="en-US" dirty="0"/>
          </a:p>
        </p:txBody>
      </p:sp>
      <p:sp>
        <p:nvSpPr>
          <p:cNvPr id="5" name="Rectangle 4"/>
          <p:cNvSpPr/>
          <p:nvPr/>
        </p:nvSpPr>
        <p:spPr>
          <a:xfrm>
            <a:off x="0" y="11373"/>
            <a:ext cx="9144000" cy="1323439"/>
          </a:xfrm>
          <a:prstGeom prst="rect">
            <a:avLst/>
          </a:prstGeom>
        </p:spPr>
        <p:txBody>
          <a:bodyPr wrap="square">
            <a:spAutoFit/>
          </a:bodyPr>
          <a:lstStyle/>
          <a:p>
            <a:pPr algn="ctr"/>
            <a:r>
              <a:rPr lang="en-US" sz="4000" b="1" dirty="0" smtClean="0">
                <a:latin typeface="Franklin Gothic Medium" pitchFamily="34" charset="0"/>
              </a:rPr>
              <a:t>State Industries Promotion Corp. of </a:t>
            </a:r>
            <a:r>
              <a:rPr lang="en-US" sz="4000" b="1" dirty="0" err="1" smtClean="0">
                <a:latin typeface="Franklin Gothic Medium" pitchFamily="34" charset="0"/>
              </a:rPr>
              <a:t>Tamilnadu</a:t>
            </a:r>
            <a:r>
              <a:rPr lang="en-US" sz="4000" b="1" dirty="0" smtClean="0">
                <a:latin typeface="Franklin Gothic Medium" pitchFamily="34" charset="0"/>
              </a:rPr>
              <a:t> {SIPCOT}, Chennai</a:t>
            </a:r>
            <a:endParaRPr lang="en-US" sz="4000" dirty="0"/>
          </a:p>
        </p:txBody>
      </p:sp>
      <p:sp>
        <p:nvSpPr>
          <p:cNvPr id="2" name="TextBox 1"/>
          <p:cNvSpPr txBox="1"/>
          <p:nvPr/>
        </p:nvSpPr>
        <p:spPr>
          <a:xfrm>
            <a:off x="152400" y="1905000"/>
            <a:ext cx="8839200" cy="4801314"/>
          </a:xfrm>
          <a:prstGeom prst="rect">
            <a:avLst/>
          </a:prstGeom>
          <a:noFill/>
        </p:spPr>
        <p:txBody>
          <a:bodyPr wrap="square" rtlCol="0">
            <a:spAutoFit/>
          </a:bodyPr>
          <a:lstStyle/>
          <a:p>
            <a:pPr algn="just"/>
            <a:r>
              <a:rPr lang="en-US" dirty="0">
                <a:latin typeface="Franklin Gothic Book" panose="020B0503020102020204" pitchFamily="34" charset="0"/>
              </a:rPr>
              <a:t>SIPCOT is fully held by the </a:t>
            </a:r>
            <a:r>
              <a:rPr lang="en-US" dirty="0" err="1">
                <a:latin typeface="Franklin Gothic Book" panose="020B0503020102020204" pitchFamily="34" charset="0"/>
              </a:rPr>
              <a:t>GoTN</a:t>
            </a:r>
            <a:r>
              <a:rPr lang="en-US" dirty="0">
                <a:latin typeface="Franklin Gothic Book" panose="020B0503020102020204" pitchFamily="34" charset="0"/>
              </a:rPr>
              <a:t> and administered by a Board of Directors appointed by the state government. SIPCOT set up industrial parks across the state and plays integral role in the industrial development in the state. SIPCOT also acts as the nodal agency of </a:t>
            </a:r>
            <a:r>
              <a:rPr lang="en-US" dirty="0" err="1">
                <a:latin typeface="Franklin Gothic Book" panose="020B0503020102020204" pitchFamily="34" charset="0"/>
              </a:rPr>
              <a:t>GoTN</a:t>
            </a:r>
            <a:r>
              <a:rPr lang="en-US" dirty="0">
                <a:latin typeface="Franklin Gothic Book" panose="020B0503020102020204" pitchFamily="34" charset="0"/>
              </a:rPr>
              <a:t> for the distribution of financial assistance and incentives to industries/ entrepreneurs. SIPCOT often takes part in the structural package assistance of the state government by undertaking projects for specific industry units. With the objective to plan, develop, operate and promote the industrial growth in Tamil Nadu, State Industries Promotion Corporation of Tamil Nadu Limited (SIPCOT) was established in 1971. </a:t>
            </a:r>
          </a:p>
          <a:p>
            <a:pPr algn="just"/>
            <a:r>
              <a:rPr lang="en-US" dirty="0">
                <a:latin typeface="Franklin Gothic Book" panose="020B0503020102020204" pitchFamily="34" charset="0"/>
              </a:rPr>
              <a:t> </a:t>
            </a:r>
          </a:p>
          <a:p>
            <a:pPr algn="just"/>
            <a:r>
              <a:rPr lang="en-US" dirty="0">
                <a:latin typeface="Franklin Gothic Book" panose="020B0503020102020204" pitchFamily="34" charset="0"/>
              </a:rPr>
              <a:t>Since its inception, SIPCOT has nurtured the development of 40 Industrial Parks including 6 SEZs, spread over 16 districts in a total extent of about 45,000 acres.   SIPCOT Industrial Parks are provided with basic infrastructure facilities comprising well-connected and well-lit road network with storm water drainage systems, water supply distribution and storage systems, fully functional administrative offices, robust park surveillance systems, adequate green cover development and well-maintained open space reservation (OSR) areas ensuring the right balance between industry and environment.  </a:t>
            </a:r>
          </a:p>
          <a:p>
            <a:endParaRPr lang="en-US" dirty="0"/>
          </a:p>
        </p:txBody>
      </p:sp>
    </p:spTree>
    <p:extLst>
      <p:ext uri="{BB962C8B-B14F-4D97-AF65-F5344CB8AC3E}">
        <p14:creationId xmlns:p14="http://schemas.microsoft.com/office/powerpoint/2010/main" val="2266486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67200" y="0"/>
            <a:ext cx="1066800" cy="646331"/>
          </a:xfrm>
          <a:prstGeom prst="rect">
            <a:avLst/>
          </a:prstGeom>
          <a:noFill/>
        </p:spPr>
        <p:txBody>
          <a:bodyPr wrap="square" rtlCol="0">
            <a:spAutoFit/>
          </a:bodyPr>
          <a:lstStyle/>
          <a:p>
            <a:pPr algn="ctr"/>
            <a:r>
              <a:rPr lang="en-US" b="1" dirty="0"/>
              <a:t>::   2   ::</a:t>
            </a:r>
          </a:p>
          <a:p>
            <a:pPr algn="ctr"/>
            <a:endParaRPr lang="en-US" dirty="0"/>
          </a:p>
        </p:txBody>
      </p:sp>
      <p:sp>
        <p:nvSpPr>
          <p:cNvPr id="2" name="TextBox 1"/>
          <p:cNvSpPr txBox="1"/>
          <p:nvPr/>
        </p:nvSpPr>
        <p:spPr>
          <a:xfrm>
            <a:off x="76200" y="646331"/>
            <a:ext cx="8915400" cy="5632311"/>
          </a:xfrm>
          <a:prstGeom prst="rect">
            <a:avLst/>
          </a:prstGeom>
          <a:noFill/>
        </p:spPr>
        <p:txBody>
          <a:bodyPr wrap="square" rtlCol="0">
            <a:spAutoFit/>
          </a:bodyPr>
          <a:lstStyle/>
          <a:p>
            <a:pPr algn="just"/>
            <a:r>
              <a:rPr lang="en-US" sz="1900" dirty="0">
                <a:latin typeface="Franklin Gothic Medium" pitchFamily="34" charset="0"/>
                <a:cs typeface="Times New Roman" panose="02020603050405020304" pitchFamily="18" charset="0"/>
              </a:rPr>
              <a:t>Over the last 52 years, SIPCOT has been instrumental to the establishment and growth of 3,275 Industrial units with a cumulative investment of about Rs.1.83 lakh </a:t>
            </a:r>
            <a:r>
              <a:rPr lang="en-US" sz="1900" dirty="0" err="1">
                <a:latin typeface="Franklin Gothic Medium" pitchFamily="34" charset="0"/>
                <a:cs typeface="Times New Roman" panose="02020603050405020304" pitchFamily="18" charset="0"/>
              </a:rPr>
              <a:t>Crores</a:t>
            </a:r>
            <a:r>
              <a:rPr lang="en-US" sz="1900" dirty="0">
                <a:latin typeface="Franklin Gothic Medium" pitchFamily="34" charset="0"/>
                <a:cs typeface="Times New Roman" panose="02020603050405020304" pitchFamily="18" charset="0"/>
              </a:rPr>
              <a:t> generating 8.15 lakh employment </a:t>
            </a:r>
            <a:r>
              <a:rPr lang="en-US" sz="1900" dirty="0" smtClean="0">
                <a:latin typeface="Franklin Gothic Medium" pitchFamily="34" charset="0"/>
                <a:cs typeface="Times New Roman" panose="02020603050405020304" pitchFamily="18" charset="0"/>
              </a:rPr>
              <a:t>opportunities. The </a:t>
            </a:r>
            <a:r>
              <a:rPr lang="en-US" sz="1900" dirty="0">
                <a:latin typeface="Franklin Gothic Medium" pitchFamily="34" charset="0"/>
                <a:cs typeface="Times New Roman" panose="02020603050405020304" pitchFamily="18" charset="0"/>
              </a:rPr>
              <a:t>major companies which have setup industrial units in the parks developed by SIPCOT include Apollo </a:t>
            </a:r>
            <a:r>
              <a:rPr lang="en-US" sz="1900" dirty="0" err="1">
                <a:latin typeface="Franklin Gothic Medium" pitchFamily="34" charset="0"/>
                <a:cs typeface="Times New Roman" panose="02020603050405020304" pitchFamily="18" charset="0"/>
              </a:rPr>
              <a:t>Tyres</a:t>
            </a:r>
            <a:r>
              <a:rPr lang="en-US" sz="1900" dirty="0">
                <a:latin typeface="Franklin Gothic Medium" pitchFamily="34" charset="0"/>
                <a:cs typeface="Times New Roman" panose="02020603050405020304" pitchFamily="18" charset="0"/>
              </a:rPr>
              <a:t> Ltd, Bharat Electronics Ltd, CEAT Ltd., </a:t>
            </a:r>
            <a:r>
              <a:rPr lang="en-US" sz="1900" dirty="0" err="1">
                <a:latin typeface="Franklin Gothic Medium" pitchFamily="34" charset="0"/>
                <a:cs typeface="Times New Roman" panose="02020603050405020304" pitchFamily="18" charset="0"/>
              </a:rPr>
              <a:t>Eicher</a:t>
            </a:r>
            <a:r>
              <a:rPr lang="en-US" sz="1900" dirty="0">
                <a:latin typeface="Franklin Gothic Medium" pitchFamily="34" charset="0"/>
                <a:cs typeface="Times New Roman" panose="02020603050405020304" pitchFamily="18" charset="0"/>
              </a:rPr>
              <a:t> Motors Ltd, </a:t>
            </a:r>
            <a:r>
              <a:rPr lang="en-US" sz="1900" dirty="0" err="1">
                <a:latin typeface="Franklin Gothic Medium" pitchFamily="34" charset="0"/>
                <a:cs typeface="Times New Roman" panose="02020603050405020304" pitchFamily="18" charset="0"/>
              </a:rPr>
              <a:t>Foxconn</a:t>
            </a:r>
            <a:r>
              <a:rPr lang="en-US" sz="1900" dirty="0">
                <a:latin typeface="Franklin Gothic Medium" pitchFamily="34" charset="0"/>
                <a:cs typeface="Times New Roman" panose="02020603050405020304" pitchFamily="18" charset="0"/>
              </a:rPr>
              <a:t> India Pvt. Ltd., Grasim Industries Ltd., MRF Ltd., Renault Nissan Automotive India Pvt. Ltd., Tata Electronics </a:t>
            </a:r>
            <a:r>
              <a:rPr lang="en-US" sz="1900" dirty="0" err="1">
                <a:latin typeface="Franklin Gothic Medium" pitchFamily="34" charset="0"/>
                <a:cs typeface="Times New Roman" panose="02020603050405020304" pitchFamily="18" charset="0"/>
              </a:rPr>
              <a:t>Pvt</a:t>
            </a:r>
            <a:r>
              <a:rPr lang="en-US" sz="1900" dirty="0">
                <a:latin typeface="Franklin Gothic Medium" pitchFamily="34" charset="0"/>
                <a:cs typeface="Times New Roman" panose="02020603050405020304" pitchFamily="18" charset="0"/>
              </a:rPr>
              <a:t> Ltd, and TVS Motor Company Ltd., among others. </a:t>
            </a:r>
          </a:p>
          <a:p>
            <a:pPr algn="just"/>
            <a:r>
              <a:rPr lang="en-US" sz="1900" dirty="0">
                <a:latin typeface="Franklin Gothic Medium" pitchFamily="34" charset="0"/>
                <a:cs typeface="Times New Roman" panose="02020603050405020304" pitchFamily="18" charset="0"/>
              </a:rPr>
              <a:t> </a:t>
            </a:r>
          </a:p>
          <a:p>
            <a:pPr algn="just"/>
            <a:r>
              <a:rPr lang="en-US" sz="1900" dirty="0">
                <a:latin typeface="Franklin Gothic Medium" pitchFamily="34" charset="0"/>
                <a:cs typeface="Times New Roman" panose="02020603050405020304" pitchFamily="18" charset="0"/>
              </a:rPr>
              <a:t>In the 21st century, the Industry 4.0 revolution has resulted in the significant transformation of manufacturing processes. With the advancement towards smart factories and Artificial Intelligence technologies, the requirements of industrial infrastructure have significantly changed from basic to comprehensive infrastructure facilities. SIPCOT always </a:t>
            </a:r>
            <a:r>
              <a:rPr lang="en-US" sz="1900" dirty="0" err="1">
                <a:latin typeface="Franklin Gothic Medium" pitchFamily="34" charset="0"/>
                <a:cs typeface="Times New Roman" panose="02020603050405020304" pitchFamily="18" charset="0"/>
              </a:rPr>
              <a:t>endeavours</a:t>
            </a:r>
            <a:r>
              <a:rPr lang="en-US" sz="1900" dirty="0">
                <a:latin typeface="Franklin Gothic Medium" pitchFamily="34" charset="0"/>
                <a:cs typeface="Times New Roman" panose="02020603050405020304" pitchFamily="18" charset="0"/>
              </a:rPr>
              <a:t> to facilitate a comprehensive industrial ecosystem catering to the emerging needs of </a:t>
            </a:r>
            <a:r>
              <a:rPr lang="en-US" sz="1900" dirty="0" smtClean="0">
                <a:latin typeface="Franklin Gothic Medium" pitchFamily="34" charset="0"/>
                <a:cs typeface="Times New Roman" panose="02020603050405020304" pitchFamily="18" charset="0"/>
              </a:rPr>
              <a:t>industries. </a:t>
            </a:r>
            <a:r>
              <a:rPr lang="en-US" sz="1900" dirty="0">
                <a:latin typeface="Franklin Gothic Medium" pitchFamily="34" charset="0"/>
                <a:cs typeface="Times New Roman" panose="02020603050405020304" pitchFamily="18" charset="0"/>
              </a:rPr>
              <a:t>SIPCOT is developing an industrial dormitory facility for the </a:t>
            </a:r>
            <a:r>
              <a:rPr lang="en-US" sz="1900" dirty="0" err="1">
                <a:latin typeface="Franklin Gothic Medium" pitchFamily="34" charset="0"/>
                <a:cs typeface="Times New Roman" panose="02020603050405020304" pitchFamily="18" charset="0"/>
              </a:rPr>
              <a:t>labourers</a:t>
            </a:r>
            <a:r>
              <a:rPr lang="en-US" sz="1900" dirty="0">
                <a:latin typeface="Franklin Gothic Medium" pitchFamily="34" charset="0"/>
                <a:cs typeface="Times New Roman" panose="02020603050405020304" pitchFamily="18" charset="0"/>
              </a:rPr>
              <a:t> of a </a:t>
            </a:r>
            <a:r>
              <a:rPr lang="en-US" sz="1900" dirty="0" err="1">
                <a:latin typeface="Franklin Gothic Medium" pitchFamily="34" charset="0"/>
                <a:cs typeface="Times New Roman" panose="02020603050405020304" pitchFamily="18" charset="0"/>
              </a:rPr>
              <a:t>Foxconn</a:t>
            </a:r>
            <a:r>
              <a:rPr lang="en-US" sz="1900" dirty="0">
                <a:latin typeface="Franklin Gothic Medium" pitchFamily="34" charset="0"/>
                <a:cs typeface="Times New Roman" panose="02020603050405020304" pitchFamily="18" charset="0"/>
              </a:rPr>
              <a:t> India </a:t>
            </a:r>
            <a:r>
              <a:rPr lang="en-US" sz="1900" dirty="0" err="1">
                <a:latin typeface="Franklin Gothic Medium" pitchFamily="34" charset="0"/>
                <a:cs typeface="Times New Roman" panose="02020603050405020304" pitchFamily="18" charset="0"/>
              </a:rPr>
              <a:t>Pvt</a:t>
            </a:r>
            <a:r>
              <a:rPr lang="en-US" sz="1900" dirty="0">
                <a:latin typeface="Franklin Gothic Medium" pitchFamily="34" charset="0"/>
                <a:cs typeface="Times New Roman" panose="02020603050405020304" pitchFamily="18" charset="0"/>
              </a:rPr>
              <a:t> Ltd as a part of the structural package of assistance approved by the state government</a:t>
            </a:r>
            <a:r>
              <a:rPr lang="en-US" sz="1900" dirty="0" smtClean="0">
                <a:latin typeface="Franklin Gothic Medium" pitchFamily="34" charset="0"/>
                <a:cs typeface="Times New Roman" panose="02020603050405020304" pitchFamily="18" charset="0"/>
              </a:rPr>
              <a:t>. </a:t>
            </a:r>
            <a:r>
              <a:rPr lang="en-US" sz="1900" dirty="0">
                <a:latin typeface="Franklin Gothic Medium" pitchFamily="34" charset="0"/>
                <a:cs typeface="Times New Roman" panose="02020603050405020304" pitchFamily="18" charset="0"/>
              </a:rPr>
              <a:t>SIPCOT's transparent land allotment policy not only fosters a business-friendly environment but also positions Tamil Nadu as investors' preferred destination.</a:t>
            </a:r>
          </a:p>
          <a:p>
            <a:endParaRPr lang="en-US" dirty="0"/>
          </a:p>
        </p:txBody>
      </p:sp>
    </p:spTree>
    <p:extLst>
      <p:ext uri="{BB962C8B-B14F-4D97-AF65-F5344CB8AC3E}">
        <p14:creationId xmlns:p14="http://schemas.microsoft.com/office/powerpoint/2010/main" val="39105620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201"/>
            <a:ext cx="9067800" cy="1631216"/>
          </a:xfrm>
          <a:prstGeom prst="rect">
            <a:avLst/>
          </a:prstGeom>
        </p:spPr>
        <p:txBody>
          <a:bodyPr wrap="square">
            <a:spAutoFit/>
          </a:bodyPr>
          <a:lstStyle/>
          <a:p>
            <a:pPr algn="ctr"/>
            <a:r>
              <a:rPr lang="en-US" sz="3200" b="1" dirty="0">
                <a:latin typeface="Franklin Gothic Medium" pitchFamily="34" charset="0"/>
              </a:rPr>
              <a:t>Award for ‘Outstanding </a:t>
            </a:r>
            <a:r>
              <a:rPr lang="en-US" sz="3200" b="1" dirty="0" smtClean="0">
                <a:latin typeface="Franklin Gothic Medium" pitchFamily="34" charset="0"/>
              </a:rPr>
              <a:t>Contribution &amp; </a:t>
            </a:r>
          </a:p>
          <a:p>
            <a:pPr algn="ctr"/>
            <a:r>
              <a:rPr lang="en-US" sz="3200" b="1" dirty="0" smtClean="0">
                <a:latin typeface="Franklin Gothic Medium" pitchFamily="34" charset="0"/>
              </a:rPr>
              <a:t>Exemplary Performance’</a:t>
            </a:r>
            <a:r>
              <a:rPr lang="en-US" sz="3200" b="1" dirty="0">
                <a:latin typeface="Franklin Gothic Medium" pitchFamily="34" charset="0"/>
              </a:rPr>
              <a:t/>
            </a:r>
            <a:br>
              <a:rPr lang="en-US" sz="3200" b="1" dirty="0">
                <a:latin typeface="Franklin Gothic Medium" pitchFamily="34" charset="0"/>
              </a:rPr>
            </a:br>
            <a:r>
              <a:rPr lang="en-US" sz="3600" b="1" dirty="0" smtClean="0">
                <a:latin typeface="Franklin Gothic Medium" pitchFamily="34" charset="0"/>
              </a:rPr>
              <a:t>TVS Motors Company Limited</a:t>
            </a:r>
            <a:endParaRPr lang="en-US" sz="3600"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4466" y="1775681"/>
            <a:ext cx="4295775" cy="224014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4466" y="4343400"/>
            <a:ext cx="4295775" cy="226225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9" name="AutoShape 4" descr="im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im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0" name="Picture 16" descr="Colored car"/>
          <p:cNvPicPr>
            <a:picLocks noChangeAspect="1" noChangeArrowheads="1"/>
          </p:cNvPicPr>
          <p:nvPr/>
        </p:nvPicPr>
        <p:blipFill rotWithShape="1">
          <a:blip r:embed="rId4">
            <a:extLst>
              <a:ext uri="{28A0092B-C50C-407E-A947-70E740481C1C}">
                <a14:useLocalDpi xmlns:a14="http://schemas.microsoft.com/office/drawing/2010/main" val="0"/>
              </a:ext>
            </a:extLst>
          </a:blip>
          <a:srcRect l="18104" t="14724" r="16379" b="15374"/>
          <a:stretch/>
        </p:blipFill>
        <p:spPr bwMode="auto">
          <a:xfrm>
            <a:off x="307975" y="1775682"/>
            <a:ext cx="3959223" cy="224014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42" name="Picture 18" descr="https://www.tvsmotor.com/sa/-/media/Feature/About-US/Overview/about-over-04.jpg"/>
          <p:cNvPicPr>
            <a:picLocks noChangeAspect="1" noChangeArrowheads="1"/>
          </p:cNvPicPr>
          <p:nvPr/>
        </p:nvPicPr>
        <p:blipFill rotWithShape="1">
          <a:blip r:embed="rId5">
            <a:extLst>
              <a:ext uri="{28A0092B-C50C-407E-A947-70E740481C1C}">
                <a14:useLocalDpi xmlns:a14="http://schemas.microsoft.com/office/drawing/2010/main" val="0"/>
              </a:ext>
            </a:extLst>
          </a:blip>
          <a:srcRect t="285" b="313"/>
          <a:stretch/>
        </p:blipFill>
        <p:spPr bwMode="auto">
          <a:xfrm>
            <a:off x="307976" y="4343400"/>
            <a:ext cx="3959223" cy="226225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1161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201"/>
            <a:ext cx="9067800" cy="646331"/>
          </a:xfrm>
          <a:prstGeom prst="rect">
            <a:avLst/>
          </a:prstGeom>
        </p:spPr>
        <p:txBody>
          <a:bodyPr wrap="square">
            <a:spAutoFit/>
          </a:bodyPr>
          <a:lstStyle/>
          <a:p>
            <a:pPr algn="ctr"/>
            <a:r>
              <a:rPr lang="en-US" sz="3600" b="1" dirty="0" smtClean="0">
                <a:latin typeface="Franklin Gothic Medium" pitchFamily="34" charset="0"/>
              </a:rPr>
              <a:t>TVS Motors Company Limited</a:t>
            </a:r>
            <a:endParaRPr lang="en-US" sz="3600" dirty="0"/>
          </a:p>
        </p:txBody>
      </p:sp>
      <p:sp>
        <p:nvSpPr>
          <p:cNvPr id="2" name="TextBox 1"/>
          <p:cNvSpPr txBox="1"/>
          <p:nvPr/>
        </p:nvSpPr>
        <p:spPr>
          <a:xfrm>
            <a:off x="304800" y="1143000"/>
            <a:ext cx="8382000" cy="4939814"/>
          </a:xfrm>
          <a:prstGeom prst="rect">
            <a:avLst/>
          </a:prstGeom>
          <a:noFill/>
        </p:spPr>
        <p:txBody>
          <a:bodyPr wrap="square" rtlCol="0">
            <a:spAutoFit/>
          </a:bodyPr>
          <a:lstStyle/>
          <a:p>
            <a:pPr algn="just"/>
            <a:r>
              <a:rPr lang="en-US" sz="2100" dirty="0" smtClean="0">
                <a:latin typeface="Franklin Gothic Medium" pitchFamily="34" charset="0"/>
                <a:cs typeface="Times New Roman" panose="02020603050405020304" pitchFamily="18" charset="0"/>
              </a:rPr>
              <a:t>TVS Motors Company Limited is </a:t>
            </a:r>
            <a:r>
              <a:rPr lang="en-US" sz="2100" dirty="0">
                <a:latin typeface="Franklin Gothic Medium" pitchFamily="34" charset="0"/>
                <a:cs typeface="Times New Roman" panose="02020603050405020304" pitchFamily="18" charset="0"/>
              </a:rPr>
              <a:t>a reputed </a:t>
            </a:r>
            <a:r>
              <a:rPr lang="en-US" sz="2100" dirty="0" smtClean="0">
                <a:latin typeface="Franklin Gothic Medium" pitchFamily="34" charset="0"/>
                <a:cs typeface="Times New Roman" panose="02020603050405020304" pitchFamily="18" charset="0"/>
              </a:rPr>
              <a:t>Two </a:t>
            </a:r>
            <a:r>
              <a:rPr lang="en-US" sz="2100" dirty="0">
                <a:latin typeface="Franklin Gothic Medium" pitchFamily="34" charset="0"/>
                <a:cs typeface="Times New Roman" panose="02020603050405020304" pitchFamily="18" charset="0"/>
              </a:rPr>
              <a:t>and </a:t>
            </a:r>
            <a:r>
              <a:rPr lang="en-US" sz="2100" dirty="0" smtClean="0">
                <a:latin typeface="Franklin Gothic Medium" pitchFamily="34" charset="0"/>
                <a:cs typeface="Times New Roman" panose="02020603050405020304" pitchFamily="18" charset="0"/>
              </a:rPr>
              <a:t>Three-Wheeler </a:t>
            </a:r>
            <a:r>
              <a:rPr lang="en-US" sz="2100" dirty="0">
                <a:latin typeface="Franklin Gothic Medium" pitchFamily="34" charset="0"/>
                <a:cs typeface="Times New Roman" panose="02020603050405020304" pitchFamily="18" charset="0"/>
              </a:rPr>
              <a:t>manufacturer globally, championing progress through Sustainable Mobility with four state-of-the-art manufacturing facilities in </a:t>
            </a:r>
            <a:r>
              <a:rPr lang="en-US" sz="2100" dirty="0" err="1">
                <a:latin typeface="Franklin Gothic Medium" pitchFamily="34" charset="0"/>
                <a:cs typeface="Times New Roman" panose="02020603050405020304" pitchFamily="18" charset="0"/>
              </a:rPr>
              <a:t>Hosur</a:t>
            </a:r>
            <a:r>
              <a:rPr lang="en-US" sz="2100" dirty="0">
                <a:latin typeface="Franklin Gothic Medium" pitchFamily="34" charset="0"/>
                <a:cs typeface="Times New Roman" panose="02020603050405020304" pitchFamily="18" charset="0"/>
              </a:rPr>
              <a:t>, </a:t>
            </a:r>
            <a:r>
              <a:rPr lang="en-US" sz="2100" dirty="0" err="1">
                <a:latin typeface="Franklin Gothic Medium" pitchFamily="34" charset="0"/>
                <a:cs typeface="Times New Roman" panose="02020603050405020304" pitchFamily="18" charset="0"/>
              </a:rPr>
              <a:t>Mysuru</a:t>
            </a:r>
            <a:r>
              <a:rPr lang="en-US" sz="2100" dirty="0">
                <a:latin typeface="Franklin Gothic Medium" pitchFamily="34" charset="0"/>
                <a:cs typeface="Times New Roman" panose="02020603050405020304" pitchFamily="18" charset="0"/>
              </a:rPr>
              <a:t> and </a:t>
            </a:r>
            <a:r>
              <a:rPr lang="en-US" sz="2100" dirty="0" err="1">
                <a:latin typeface="Franklin Gothic Medium" pitchFamily="34" charset="0"/>
                <a:cs typeface="Times New Roman" panose="02020603050405020304" pitchFamily="18" charset="0"/>
              </a:rPr>
              <a:t>Nalagarh</a:t>
            </a:r>
            <a:r>
              <a:rPr lang="en-US" sz="2100" dirty="0">
                <a:latin typeface="Franklin Gothic Medium" pitchFamily="34" charset="0"/>
                <a:cs typeface="Times New Roman" panose="02020603050405020304" pitchFamily="18" charset="0"/>
              </a:rPr>
              <a:t> in India and </a:t>
            </a:r>
            <a:r>
              <a:rPr lang="en-US" sz="2100" dirty="0" err="1">
                <a:latin typeface="Franklin Gothic Medium" pitchFamily="34" charset="0"/>
                <a:cs typeface="Times New Roman" panose="02020603050405020304" pitchFamily="18" charset="0"/>
              </a:rPr>
              <a:t>Karawang</a:t>
            </a:r>
            <a:r>
              <a:rPr lang="en-US" sz="2100" dirty="0">
                <a:latin typeface="Franklin Gothic Medium" pitchFamily="34" charset="0"/>
                <a:cs typeface="Times New Roman" panose="02020603050405020304" pitchFamily="18" charset="0"/>
              </a:rPr>
              <a:t> in Indonesia</a:t>
            </a:r>
            <a:r>
              <a:rPr lang="en-US" sz="2100" dirty="0" smtClean="0">
                <a:latin typeface="Franklin Gothic Medium" pitchFamily="34" charset="0"/>
                <a:cs typeface="Times New Roman" panose="02020603050405020304" pitchFamily="18" charset="0"/>
              </a:rPr>
              <a:t>. With </a:t>
            </a:r>
            <a:r>
              <a:rPr lang="en-US" sz="2100" dirty="0">
                <a:latin typeface="Franklin Gothic Medium" pitchFamily="34" charset="0"/>
                <a:cs typeface="Times New Roman" panose="02020603050405020304" pitchFamily="18" charset="0"/>
              </a:rPr>
              <a:t>over a century of heritage, the company is renowned for its commitment to innovation and excellence. It was the world’s first automobile company to achieve ISO 9000 certification and holds prestigious certifications like ISO 14001 for environmental management and IATF 16949 for global quality standards.  </a:t>
            </a:r>
          </a:p>
          <a:p>
            <a:pPr algn="just"/>
            <a:endParaRPr lang="en-US" sz="2100" dirty="0">
              <a:latin typeface="Franklin Gothic Medium" pitchFamily="34" charset="0"/>
              <a:cs typeface="Times New Roman" panose="02020603050405020304" pitchFamily="18" charset="0"/>
            </a:endParaRPr>
          </a:p>
          <a:p>
            <a:pPr algn="just"/>
            <a:r>
              <a:rPr lang="en-US" sz="2100" dirty="0">
                <a:latin typeface="Franklin Gothic Medium" pitchFamily="34" charset="0"/>
                <a:cs typeface="Times New Roman" panose="02020603050405020304" pitchFamily="18" charset="0"/>
              </a:rPr>
              <a:t>TVS Motors has been honored with several accolades, including the </a:t>
            </a:r>
            <a:r>
              <a:rPr lang="en-US" sz="2100" b="1" dirty="0">
                <a:latin typeface="Franklin Gothic Medium" pitchFamily="34" charset="0"/>
                <a:cs typeface="Times New Roman" panose="02020603050405020304" pitchFamily="18" charset="0"/>
              </a:rPr>
              <a:t>Deming Prize</a:t>
            </a:r>
            <a:r>
              <a:rPr lang="en-US" sz="2100" dirty="0">
                <a:latin typeface="Franklin Gothic Medium" pitchFamily="34" charset="0"/>
                <a:cs typeface="Times New Roman" panose="02020603050405020304" pitchFamily="18" charset="0"/>
              </a:rPr>
              <a:t>, making it the first Indian two-wheeler company to receive this global recognition. Other notable awards include the </a:t>
            </a:r>
            <a:r>
              <a:rPr lang="en-US" sz="2100" b="1" dirty="0">
                <a:latin typeface="Franklin Gothic Medium" pitchFamily="34" charset="0"/>
                <a:cs typeface="Times New Roman" panose="02020603050405020304" pitchFamily="18" charset="0"/>
              </a:rPr>
              <a:t>India Green Award</a:t>
            </a:r>
            <a:r>
              <a:rPr lang="en-US" sz="2100" dirty="0">
                <a:latin typeface="Franklin Gothic Medium" pitchFamily="34" charset="0"/>
                <a:cs typeface="Times New Roman" panose="02020603050405020304" pitchFamily="18" charset="0"/>
              </a:rPr>
              <a:t> for sustainable practices and the </a:t>
            </a:r>
            <a:r>
              <a:rPr lang="en-US" sz="2100" b="1" dirty="0">
                <a:latin typeface="Franklin Gothic Medium" pitchFamily="34" charset="0"/>
                <a:cs typeface="Times New Roman" panose="02020603050405020304" pitchFamily="18" charset="0"/>
              </a:rPr>
              <a:t>CNBC TV18 Overdrive Award</a:t>
            </a:r>
            <a:r>
              <a:rPr lang="en-US" sz="2100" dirty="0">
                <a:latin typeface="Franklin Gothic Medium" pitchFamily="34" charset="0"/>
                <a:cs typeface="Times New Roman" panose="02020603050405020304" pitchFamily="18" charset="0"/>
              </a:rPr>
              <a:t> for being the Two-Wheeler Manufacturer of the Year</a:t>
            </a:r>
            <a:r>
              <a:rPr lang="en-US" sz="2100" dirty="0" smtClean="0">
                <a:latin typeface="Franklin Gothic Medium" pitchFamily="34" charset="0"/>
                <a:cs typeface="Times New Roman" panose="02020603050405020304" pitchFamily="18" charset="0"/>
              </a:rPr>
              <a:t>.</a:t>
            </a:r>
            <a:endParaRPr lang="en-US" sz="2100" dirty="0">
              <a:latin typeface="Franklin Gothic Medium" pitchFamily="34" charset="0"/>
              <a:cs typeface="Times New Roman" panose="02020603050405020304" pitchFamily="18" charset="0"/>
            </a:endParaRPr>
          </a:p>
        </p:txBody>
      </p:sp>
    </p:spTree>
    <p:extLst>
      <p:ext uri="{BB962C8B-B14F-4D97-AF65-F5344CB8AC3E}">
        <p14:creationId xmlns:p14="http://schemas.microsoft.com/office/powerpoint/2010/main" val="30394230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201"/>
            <a:ext cx="9067800" cy="646331"/>
          </a:xfrm>
          <a:prstGeom prst="rect">
            <a:avLst/>
          </a:prstGeom>
        </p:spPr>
        <p:txBody>
          <a:bodyPr wrap="square">
            <a:spAutoFit/>
          </a:bodyPr>
          <a:lstStyle/>
          <a:p>
            <a:pPr algn="ctr"/>
            <a:r>
              <a:rPr lang="en-US" sz="3600" b="1" dirty="0" smtClean="0">
                <a:latin typeface="Franklin Gothic Medium" pitchFamily="34" charset="0"/>
              </a:rPr>
              <a:t>TVS Motors Company Limited</a:t>
            </a:r>
            <a:endParaRPr lang="en-US" sz="3600" dirty="0"/>
          </a:p>
        </p:txBody>
      </p:sp>
      <p:sp>
        <p:nvSpPr>
          <p:cNvPr id="2" name="TextBox 1"/>
          <p:cNvSpPr txBox="1"/>
          <p:nvPr/>
        </p:nvSpPr>
        <p:spPr>
          <a:xfrm>
            <a:off x="152400" y="1089422"/>
            <a:ext cx="8839200" cy="5539978"/>
          </a:xfrm>
          <a:prstGeom prst="rect">
            <a:avLst/>
          </a:prstGeom>
          <a:noFill/>
        </p:spPr>
        <p:txBody>
          <a:bodyPr wrap="square" rtlCol="0">
            <a:spAutoFit/>
          </a:bodyPr>
          <a:lstStyle/>
          <a:p>
            <a:pPr algn="just"/>
            <a:r>
              <a:rPr lang="en-US" sz="2400" dirty="0" smtClean="0">
                <a:latin typeface="Franklin Gothic Medium" pitchFamily="34" charset="0"/>
                <a:cs typeface="Times New Roman" panose="02020603050405020304" pitchFamily="18" charset="0"/>
              </a:rPr>
              <a:t>TVS Motors </a:t>
            </a:r>
            <a:r>
              <a:rPr lang="en-US" sz="2400" dirty="0">
                <a:latin typeface="Franklin Gothic Medium" pitchFamily="34" charset="0"/>
                <a:cs typeface="Times New Roman" panose="02020603050405020304" pitchFamily="18" charset="0"/>
              </a:rPr>
              <a:t>has footprints globally, including geographies like Middle East, Africa, SE Asia, Indian subcontinent, Latin &amp; Central America</a:t>
            </a:r>
            <a:r>
              <a:rPr lang="en-US" sz="2400" dirty="0" smtClean="0">
                <a:latin typeface="Franklin Gothic Medium" pitchFamily="34" charset="0"/>
                <a:cs typeface="Times New Roman" panose="02020603050405020304" pitchFamily="18" charset="0"/>
              </a:rPr>
              <a:t>. The </a:t>
            </a:r>
            <a:r>
              <a:rPr lang="en-US" sz="2400" dirty="0">
                <a:latin typeface="Franklin Gothic Medium" pitchFamily="34" charset="0"/>
                <a:cs typeface="Times New Roman" panose="02020603050405020304" pitchFamily="18" charset="0"/>
              </a:rPr>
              <a:t>company boasts a diverse product portfolio, including popular two-wheelers like </a:t>
            </a:r>
            <a:r>
              <a:rPr lang="en-US" sz="2400" b="1" dirty="0">
                <a:latin typeface="Franklin Gothic Medium" pitchFamily="34" charset="0"/>
                <a:cs typeface="Times New Roman" panose="02020603050405020304" pitchFamily="18" charset="0"/>
              </a:rPr>
              <a:t>TVS Apache</a:t>
            </a:r>
            <a:r>
              <a:rPr lang="en-US" sz="2400" dirty="0">
                <a:latin typeface="Franklin Gothic Medium" pitchFamily="34" charset="0"/>
                <a:cs typeface="Times New Roman" panose="02020603050405020304" pitchFamily="18" charset="0"/>
              </a:rPr>
              <a:t>, </a:t>
            </a:r>
            <a:r>
              <a:rPr lang="en-US" sz="2400" b="1" dirty="0">
                <a:latin typeface="Franklin Gothic Medium" pitchFamily="34" charset="0"/>
                <a:cs typeface="Times New Roman" panose="02020603050405020304" pitchFamily="18" charset="0"/>
              </a:rPr>
              <a:t>Jupiter</a:t>
            </a:r>
            <a:r>
              <a:rPr lang="en-US" sz="2400" dirty="0">
                <a:latin typeface="Franklin Gothic Medium" pitchFamily="34" charset="0"/>
                <a:cs typeface="Times New Roman" panose="02020603050405020304" pitchFamily="18" charset="0"/>
              </a:rPr>
              <a:t>, </a:t>
            </a:r>
            <a:r>
              <a:rPr lang="en-US" sz="2400" b="1" dirty="0" err="1">
                <a:latin typeface="Franklin Gothic Medium" pitchFamily="34" charset="0"/>
                <a:cs typeface="Times New Roman" panose="02020603050405020304" pitchFamily="18" charset="0"/>
              </a:rPr>
              <a:t>NTorq</a:t>
            </a:r>
            <a:r>
              <a:rPr lang="en-US" sz="2400" dirty="0">
                <a:latin typeface="Franklin Gothic Medium" pitchFamily="34" charset="0"/>
                <a:cs typeface="Times New Roman" panose="02020603050405020304" pitchFamily="18" charset="0"/>
              </a:rPr>
              <a:t>, and the innovative </a:t>
            </a:r>
            <a:r>
              <a:rPr lang="en-US" sz="2400" b="1" dirty="0" err="1">
                <a:latin typeface="Franklin Gothic Medium" pitchFamily="34" charset="0"/>
                <a:cs typeface="Times New Roman" panose="02020603050405020304" pitchFamily="18" charset="0"/>
              </a:rPr>
              <a:t>iQube</a:t>
            </a:r>
            <a:r>
              <a:rPr lang="en-US" sz="2400" b="1" dirty="0">
                <a:latin typeface="Franklin Gothic Medium" pitchFamily="34" charset="0"/>
                <a:cs typeface="Times New Roman" panose="02020603050405020304" pitchFamily="18" charset="0"/>
              </a:rPr>
              <a:t> Electric</a:t>
            </a:r>
            <a:r>
              <a:rPr lang="en-US" sz="2400" dirty="0">
                <a:latin typeface="Franklin Gothic Medium" pitchFamily="34" charset="0"/>
                <a:cs typeface="Times New Roman" panose="02020603050405020304" pitchFamily="18" charset="0"/>
              </a:rPr>
              <a:t>, as well as robust three-wheelers like the </a:t>
            </a:r>
            <a:r>
              <a:rPr lang="en-US" sz="2400" b="1" dirty="0">
                <a:latin typeface="Franklin Gothic Medium" pitchFamily="34" charset="0"/>
                <a:cs typeface="Times New Roman" panose="02020603050405020304" pitchFamily="18" charset="0"/>
              </a:rPr>
              <a:t>TVS King</a:t>
            </a:r>
            <a:r>
              <a:rPr lang="en-US" sz="2400" dirty="0">
                <a:latin typeface="Franklin Gothic Medium" pitchFamily="34" charset="0"/>
                <a:cs typeface="Times New Roman" panose="02020603050405020304" pitchFamily="18" charset="0"/>
              </a:rPr>
              <a:t> in LPG and CNG variants. TVS Motors continues to set benchmarks in technology, sustainability, and customer satisfaction, cementing its position as a trusted name in the global automotive industry</a:t>
            </a:r>
            <a:r>
              <a:rPr lang="en-US" sz="2400" dirty="0" smtClean="0">
                <a:latin typeface="Franklin Gothic Medium" pitchFamily="34" charset="0"/>
                <a:cs typeface="Times New Roman" panose="02020603050405020304" pitchFamily="18" charset="0"/>
              </a:rPr>
              <a:t>.</a:t>
            </a:r>
          </a:p>
          <a:p>
            <a:pPr algn="just"/>
            <a:endParaRPr lang="en-US" sz="2400" dirty="0">
              <a:latin typeface="Franklin Gothic Medium" pitchFamily="34" charset="0"/>
              <a:cs typeface="Times New Roman" panose="02020603050405020304" pitchFamily="18" charset="0"/>
            </a:endParaRPr>
          </a:p>
          <a:p>
            <a:pPr algn="just"/>
            <a:r>
              <a:rPr lang="en-US" sz="2400" dirty="0" smtClean="0">
                <a:latin typeface="Franklin Gothic Medium" pitchFamily="34" charset="0"/>
                <a:cs typeface="Times New Roman" panose="02020603050405020304" pitchFamily="18" charset="0"/>
              </a:rPr>
              <a:t>TVS Motors </a:t>
            </a:r>
            <a:r>
              <a:rPr lang="en-US" sz="2400" dirty="0">
                <a:latin typeface="Franklin Gothic Medium" pitchFamily="34" charset="0"/>
                <a:cs typeface="Times New Roman" panose="02020603050405020304" pitchFamily="18" charset="0"/>
              </a:rPr>
              <a:t>has always stood for innovative, easy-to-handle, and environment-friendly products, backed by reliable customer service. More than </a:t>
            </a:r>
            <a:r>
              <a:rPr lang="en-US" sz="2400" b="1" dirty="0">
                <a:latin typeface="Franklin Gothic Medium" pitchFamily="34" charset="0"/>
                <a:cs typeface="Times New Roman" panose="02020603050405020304" pitchFamily="18" charset="0"/>
              </a:rPr>
              <a:t>50 million customers </a:t>
            </a:r>
            <a:r>
              <a:rPr lang="en-US" sz="2400" dirty="0">
                <a:latin typeface="Franklin Gothic Medium" pitchFamily="34" charset="0"/>
                <a:cs typeface="Times New Roman" panose="02020603050405020304" pitchFamily="18" charset="0"/>
              </a:rPr>
              <a:t>have bought a TVSM product to date. TVSM products give you only reasons to smile!</a:t>
            </a:r>
          </a:p>
          <a:p>
            <a:endParaRPr lang="en-US" dirty="0"/>
          </a:p>
        </p:txBody>
      </p:sp>
    </p:spTree>
    <p:extLst>
      <p:ext uri="{BB962C8B-B14F-4D97-AF65-F5344CB8AC3E}">
        <p14:creationId xmlns:p14="http://schemas.microsoft.com/office/powerpoint/2010/main" val="4178066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828800"/>
          </a:xfrm>
        </p:spPr>
        <p:txBody>
          <a:bodyPr>
            <a:normAutofit fontScale="90000"/>
          </a:bodyPr>
          <a:lstStyle/>
          <a:p>
            <a:r>
              <a:rPr lang="en-US" sz="4000" b="1" dirty="0" smtClean="0">
                <a:latin typeface="Franklin Gothic Medium" pitchFamily="34" charset="0"/>
              </a:rPr>
              <a:t>Andhra Pradesh State Financial Corporation {APSFC}, Vijayawada</a:t>
            </a:r>
            <a:br>
              <a:rPr lang="en-US" sz="4000" b="1" dirty="0" smtClean="0">
                <a:latin typeface="Franklin Gothic Medium" pitchFamily="34" charset="0"/>
              </a:rPr>
            </a:br>
            <a:r>
              <a:rPr lang="en-US" sz="1200" b="1" dirty="0">
                <a:latin typeface="Franklin Gothic Medium" pitchFamily="34" charset="0"/>
              </a:rPr>
              <a:t> </a:t>
            </a: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b="1" dirty="0" smtClean="0">
                <a:latin typeface="Franklin Gothic Book" pitchFamily="34" charset="0"/>
              </a:rPr>
              <a:t>M/s </a:t>
            </a:r>
            <a:r>
              <a:rPr lang="en-US" b="1" dirty="0" err="1">
                <a:latin typeface="Franklin Gothic Book" pitchFamily="34" charset="0"/>
              </a:rPr>
              <a:t>Veeranjaneya</a:t>
            </a:r>
            <a:r>
              <a:rPr lang="en-US" b="1" dirty="0">
                <a:latin typeface="Franklin Gothic Book" pitchFamily="34" charset="0"/>
              </a:rPr>
              <a:t> Hotels (V Hotels)</a:t>
            </a:r>
          </a:p>
        </p:txBody>
      </p:sp>
      <p:sp>
        <p:nvSpPr>
          <p:cNvPr id="3" name="Content Placeholder 2"/>
          <p:cNvSpPr>
            <a:spLocks noGrp="1"/>
          </p:cNvSpPr>
          <p:nvPr>
            <p:ph idx="1"/>
          </p:nvPr>
        </p:nvSpPr>
        <p:spPr>
          <a:xfrm>
            <a:off x="152400" y="2666999"/>
            <a:ext cx="8839200" cy="4114801"/>
          </a:xfrm>
        </p:spPr>
        <p:txBody>
          <a:bodyPr>
            <a:noAutofit/>
          </a:bodyPr>
          <a:lstStyle/>
          <a:p>
            <a:pPr marL="0" indent="0" algn="just">
              <a:buNone/>
            </a:pPr>
            <a:r>
              <a:rPr lang="en-US" sz="2400" dirty="0">
                <a:latin typeface="Franklin Gothic Medium" pitchFamily="34" charset="0"/>
              </a:rPr>
              <a:t>Shri </a:t>
            </a:r>
            <a:r>
              <a:rPr lang="en-US" sz="2400" dirty="0" err="1">
                <a:latin typeface="Franklin Gothic Medium" pitchFamily="34" charset="0"/>
              </a:rPr>
              <a:t>Gudapati</a:t>
            </a:r>
            <a:r>
              <a:rPr lang="en-US" sz="2400" dirty="0">
                <a:latin typeface="Franklin Gothic Medium" pitchFamily="34" charset="0"/>
              </a:rPr>
              <a:t> </a:t>
            </a:r>
            <a:r>
              <a:rPr lang="en-US" sz="2400" dirty="0" err="1">
                <a:latin typeface="Franklin Gothic Medium" pitchFamily="34" charset="0"/>
              </a:rPr>
              <a:t>Venkateswara</a:t>
            </a:r>
            <a:r>
              <a:rPr lang="en-US" sz="2400" dirty="0">
                <a:latin typeface="Franklin Gothic Medium" pitchFamily="34" charset="0"/>
              </a:rPr>
              <a:t> </a:t>
            </a:r>
            <a:r>
              <a:rPr lang="en-US" sz="2400" dirty="0" err="1">
                <a:latin typeface="Franklin Gothic Medium" pitchFamily="34" charset="0"/>
              </a:rPr>
              <a:t>Rao</a:t>
            </a:r>
            <a:r>
              <a:rPr lang="en-US" sz="2400" dirty="0">
                <a:latin typeface="Franklin Gothic Medium" pitchFamily="34" charset="0"/>
              </a:rPr>
              <a:t> established M/s. </a:t>
            </a:r>
            <a:r>
              <a:rPr lang="en-US" sz="2400" dirty="0" err="1">
                <a:latin typeface="Franklin Gothic Medium" pitchFamily="34" charset="0"/>
              </a:rPr>
              <a:t>Veeranjaneya</a:t>
            </a:r>
            <a:r>
              <a:rPr lang="en-US" sz="2400" dirty="0">
                <a:latin typeface="Franklin Gothic Medium" pitchFamily="34" charset="0"/>
              </a:rPr>
              <a:t> Hotels (V Hotels) in the year 2016 with financial assistance of Rs.500 lakhs in 2014 under “General Loan Scheme” for a </a:t>
            </a:r>
            <a:r>
              <a:rPr lang="en-US" sz="2400" dirty="0" err="1">
                <a:latin typeface="Franklin Gothic Medium" pitchFamily="34" charset="0"/>
              </a:rPr>
              <a:t>janata</a:t>
            </a:r>
            <a:r>
              <a:rPr lang="en-US" sz="2400" dirty="0">
                <a:latin typeface="Franklin Gothic Medium" pitchFamily="34" charset="0"/>
              </a:rPr>
              <a:t> category hotel and additional loans of Rs.600 lakhs for expansion, repairs and renovations for the hotel from APSFC.  V-Hotels under his dynamic leadership, became one of the leading hotel in the city of Visakhapatnam. He is very diligent in maintaining the repayment track with the banks/financial institutions. Shri </a:t>
            </a:r>
            <a:r>
              <a:rPr lang="en-US" sz="2400" dirty="0" err="1">
                <a:latin typeface="Franklin Gothic Medium" pitchFamily="34" charset="0"/>
              </a:rPr>
              <a:t>Gudapati</a:t>
            </a:r>
            <a:r>
              <a:rPr lang="en-US" sz="2400" dirty="0">
                <a:latin typeface="Franklin Gothic Medium" pitchFamily="34" charset="0"/>
              </a:rPr>
              <a:t> </a:t>
            </a:r>
            <a:r>
              <a:rPr lang="en-US" sz="2400" dirty="0" err="1">
                <a:latin typeface="Franklin Gothic Medium" pitchFamily="34" charset="0"/>
              </a:rPr>
              <a:t>Venkateswara</a:t>
            </a:r>
            <a:r>
              <a:rPr lang="en-US" sz="2400" dirty="0">
                <a:latin typeface="Franklin Gothic Medium" pitchFamily="34" charset="0"/>
              </a:rPr>
              <a:t> </a:t>
            </a:r>
            <a:r>
              <a:rPr lang="en-US" sz="2400" dirty="0" err="1">
                <a:latin typeface="Franklin Gothic Medium" pitchFamily="34" charset="0"/>
              </a:rPr>
              <a:t>Rao</a:t>
            </a:r>
            <a:r>
              <a:rPr lang="en-US" sz="2400" dirty="0">
                <a:latin typeface="Franklin Gothic Medium" pitchFamily="34" charset="0"/>
              </a:rPr>
              <a:t> is being awarded as “Best Unit in service industry”.</a:t>
            </a:r>
          </a:p>
          <a:p>
            <a:pPr marL="0" indent="0" algn="just">
              <a:buNone/>
            </a:pPr>
            <a:endParaRPr lang="en-US" sz="2550" dirty="0">
              <a:latin typeface="Franklin Gothic Medium" pitchFamily="34" charset="0"/>
            </a:endParaRPr>
          </a:p>
        </p:txBody>
      </p:sp>
    </p:spTree>
    <p:extLst>
      <p:ext uri="{BB962C8B-B14F-4D97-AF65-F5344CB8AC3E}">
        <p14:creationId xmlns:p14="http://schemas.microsoft.com/office/powerpoint/2010/main" val="1386031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0" y="0"/>
            <a:ext cx="9144000" cy="1219200"/>
          </a:xfrm>
        </p:spPr>
        <p:txBody>
          <a:bodyPr>
            <a:normAutofit fontScale="90000"/>
          </a:bodyPr>
          <a:lstStyle/>
          <a:p>
            <a:r>
              <a:rPr lang="en-US" sz="4900" b="1" dirty="0" smtClean="0">
                <a:latin typeface="Franklin Gothic Medium" pitchFamily="34" charset="0"/>
              </a:rPr>
              <a:t>EDC Limited, </a:t>
            </a:r>
            <a:r>
              <a:rPr lang="en-US" sz="4900" b="1" dirty="0" err="1" smtClean="0">
                <a:latin typeface="Franklin Gothic Medium" pitchFamily="34" charset="0"/>
              </a:rPr>
              <a:t>Panaji</a:t>
            </a:r>
            <a:r>
              <a:rPr lang="en-US" sz="4900" b="1" dirty="0" smtClean="0">
                <a:latin typeface="Franklin Gothic Medium" pitchFamily="34" charset="0"/>
              </a:rPr>
              <a:t> Goa</a:t>
            </a:r>
            <a:r>
              <a:rPr lang="en-US" sz="3600" b="1" dirty="0" smtClean="0">
                <a:latin typeface="Franklin Gothic Medium" pitchFamily="34" charset="0"/>
              </a:rPr>
              <a:t/>
            </a:r>
            <a:br>
              <a:rPr lang="en-US" sz="3600" b="1" dirty="0" smtClean="0">
                <a:latin typeface="Franklin Gothic Medium" pitchFamily="34" charset="0"/>
              </a:rPr>
            </a:br>
            <a:r>
              <a:rPr lang="en-US" b="1" dirty="0" smtClean="0">
                <a:latin typeface="Franklin Gothic Medium" pitchFamily="34" charset="0"/>
              </a:rPr>
              <a:t>M/s. BAASSFX</a:t>
            </a:r>
          </a:p>
        </p:txBody>
      </p:sp>
      <p:pic>
        <p:nvPicPr>
          <p:cNvPr id="4" name="Content Placeholder 3" descr="Ranajit Patil, MD Baassfx.jpg"/>
          <p:cNvPicPr>
            <a:picLocks noGrp="1" noChangeAspect="1"/>
          </p:cNvPicPr>
          <p:nvPr>
            <p:ph idx="1"/>
          </p:nvPr>
        </p:nvPicPr>
        <p:blipFill>
          <a:blip r:embed="rId2" cstate="print"/>
          <a:stretch>
            <a:fillRect/>
          </a:stretch>
        </p:blipFill>
        <p:spPr>
          <a:xfrm>
            <a:off x="304801" y="1905000"/>
            <a:ext cx="1790700" cy="2819400"/>
          </a:xfrm>
          <a:prstGeom prst="rect">
            <a:avLst/>
          </a:prstGeom>
          <a:ln w="88900" cap="sq" cmpd="thickThin">
            <a:solidFill>
              <a:srgbClr val="000000"/>
            </a:solidFill>
            <a:prstDash val="solid"/>
            <a:miter lim="800000"/>
          </a:ln>
          <a:effectLst>
            <a:innerShdw blurRad="76200">
              <a:srgbClr val="000000"/>
            </a:innerShdw>
          </a:effectLst>
        </p:spPr>
      </p:pic>
      <p:sp>
        <p:nvSpPr>
          <p:cNvPr id="5" name="TextBox 4"/>
          <p:cNvSpPr txBox="1"/>
          <p:nvPr/>
        </p:nvSpPr>
        <p:spPr>
          <a:xfrm>
            <a:off x="0" y="4800600"/>
            <a:ext cx="2438400" cy="461665"/>
          </a:xfrm>
          <a:prstGeom prst="rect">
            <a:avLst/>
          </a:prstGeom>
          <a:noFill/>
        </p:spPr>
        <p:txBody>
          <a:bodyPr wrap="square">
            <a:spAutoFit/>
          </a:bodyPr>
          <a:lstStyle/>
          <a:p>
            <a:pPr algn="ctr" fontAlgn="auto">
              <a:spcBef>
                <a:spcPts val="0"/>
              </a:spcBef>
              <a:spcAft>
                <a:spcPts val="0"/>
              </a:spcAft>
              <a:defRPr/>
            </a:pPr>
            <a:r>
              <a:rPr lang="en-US" sz="2400" b="1" dirty="0">
                <a:latin typeface="+mj-lt"/>
                <a:ea typeface="+mj-ea"/>
                <a:cs typeface="+mj-cs"/>
              </a:rPr>
              <a:t>Shri</a:t>
            </a:r>
            <a:r>
              <a:rPr lang="en-US" sz="1100" b="1" dirty="0">
                <a:latin typeface="+mn-lt"/>
                <a:cs typeface="+mn-cs"/>
              </a:rPr>
              <a:t>. </a:t>
            </a:r>
            <a:r>
              <a:rPr lang="en-US" sz="1200" b="1" dirty="0">
                <a:solidFill>
                  <a:srgbClr val="000000"/>
                </a:solidFill>
                <a:latin typeface="+mn-lt"/>
                <a:cs typeface="+mn-cs"/>
              </a:rPr>
              <a:t> </a:t>
            </a:r>
            <a:r>
              <a:rPr lang="en-US" sz="2400" b="1" dirty="0" err="1">
                <a:latin typeface="+mj-lt"/>
                <a:ea typeface="+mj-ea"/>
                <a:cs typeface="+mj-cs"/>
              </a:rPr>
              <a:t>Ranajit</a:t>
            </a:r>
            <a:r>
              <a:rPr lang="en-US" sz="1100" b="1" dirty="0">
                <a:solidFill>
                  <a:srgbClr val="000000"/>
                </a:solidFill>
                <a:latin typeface="+mn-lt"/>
                <a:cs typeface="+mn-cs"/>
              </a:rPr>
              <a:t>  </a:t>
            </a:r>
            <a:r>
              <a:rPr lang="en-US" sz="2400" b="1" dirty="0" err="1">
                <a:latin typeface="+mj-lt"/>
                <a:ea typeface="+mj-ea"/>
                <a:cs typeface="+mj-cs"/>
              </a:rPr>
              <a:t>Patil</a:t>
            </a:r>
            <a:r>
              <a:rPr lang="en-US" sz="2400" b="1" dirty="0">
                <a:latin typeface="+mj-lt"/>
                <a:ea typeface="+mj-ea"/>
                <a:cs typeface="+mj-cs"/>
              </a:rPr>
              <a:t> </a:t>
            </a:r>
          </a:p>
        </p:txBody>
      </p:sp>
      <p:pic>
        <p:nvPicPr>
          <p:cNvPr id="2053" name="Picture 7" desc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600200"/>
            <a:ext cx="3124200" cy="2362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4" name="Picture 8" descr="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600199"/>
            <a:ext cx="2971800" cy="236220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6" t="43" r="23" b="182"/>
          <a:stretch/>
        </p:blipFill>
        <p:spPr bwMode="auto">
          <a:xfrm>
            <a:off x="2438401" y="4267201"/>
            <a:ext cx="3124200" cy="225462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38" t="205" r="85" b="68"/>
          <a:stretch/>
        </p:blipFill>
        <p:spPr bwMode="auto">
          <a:xfrm>
            <a:off x="5867400" y="4267201"/>
            <a:ext cx="2971800" cy="225462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269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rtlCol="0">
            <a:normAutofit fontScale="90000"/>
          </a:bodyPr>
          <a:lstStyle/>
          <a:p>
            <a:pPr fontAlgn="auto">
              <a:spcAft>
                <a:spcPts val="0"/>
              </a:spcAft>
              <a:defRPr/>
            </a:pPr>
            <a:r>
              <a:rPr lang="en-US" sz="4900" b="1" dirty="0">
                <a:latin typeface="Franklin Gothic Medium" pitchFamily="34" charset="0"/>
              </a:rPr>
              <a:t>EDC Limited, </a:t>
            </a:r>
            <a:r>
              <a:rPr lang="en-US" sz="4900" b="1" dirty="0" err="1">
                <a:latin typeface="Franklin Gothic Medium" pitchFamily="34" charset="0"/>
              </a:rPr>
              <a:t>Panaji</a:t>
            </a:r>
            <a:r>
              <a:rPr lang="en-US" sz="4900" b="1" dirty="0">
                <a:latin typeface="Franklin Gothic Medium" pitchFamily="34" charset="0"/>
              </a:rPr>
              <a:t> Goa</a:t>
            </a:r>
            <a:r>
              <a:rPr lang="en-US" sz="2800" b="1" dirty="0">
                <a:latin typeface="Franklin Gothic Medium" pitchFamily="34" charset="0"/>
              </a:rPr>
              <a:t/>
            </a:r>
            <a:br>
              <a:rPr lang="en-US" sz="2800" b="1" dirty="0">
                <a:latin typeface="Franklin Gothic Medium" pitchFamily="34" charset="0"/>
              </a:rPr>
            </a:br>
            <a:r>
              <a:rPr lang="en-US" b="1" dirty="0">
                <a:latin typeface="Franklin Gothic Medium" pitchFamily="34" charset="0"/>
              </a:rPr>
              <a:t>M/s. BAASSFX</a:t>
            </a:r>
          </a:p>
        </p:txBody>
      </p:sp>
      <p:sp>
        <p:nvSpPr>
          <p:cNvPr id="3075" name="Content Placeholder 2"/>
          <p:cNvSpPr>
            <a:spLocks noGrp="1"/>
          </p:cNvSpPr>
          <p:nvPr>
            <p:ph idx="1"/>
          </p:nvPr>
        </p:nvSpPr>
        <p:spPr>
          <a:xfrm>
            <a:off x="228600" y="2133600"/>
            <a:ext cx="8686800" cy="4495800"/>
          </a:xfrm>
        </p:spPr>
        <p:txBody>
          <a:bodyPr>
            <a:normAutofit/>
          </a:bodyPr>
          <a:lstStyle/>
          <a:p>
            <a:pPr marL="0" indent="0" algn="just">
              <a:lnSpc>
                <a:spcPts val="2400"/>
              </a:lnSpc>
              <a:buNone/>
            </a:pPr>
            <a:endParaRPr lang="en-US" b="1" dirty="0" smtClean="0">
              <a:latin typeface="Franklin Gothic Medium" pitchFamily="34" charset="0"/>
            </a:endParaRPr>
          </a:p>
          <a:p>
            <a:pPr marL="0" indent="0" algn="just">
              <a:spcBef>
                <a:spcPts val="660"/>
              </a:spcBef>
              <a:buNone/>
            </a:pPr>
            <a:r>
              <a:rPr lang="en-US" sz="2600" dirty="0">
                <a:latin typeface="Franklin Gothic Medium" pitchFamily="34" charset="0"/>
              </a:rPr>
              <a:t>Founded in 2007, by Shri </a:t>
            </a:r>
            <a:r>
              <a:rPr lang="en-US" sz="2600" dirty="0" err="1">
                <a:latin typeface="Franklin Gothic Medium" pitchFamily="34" charset="0"/>
              </a:rPr>
              <a:t>Ranajit</a:t>
            </a:r>
            <a:r>
              <a:rPr lang="en-US" sz="2600" dirty="0">
                <a:latin typeface="Franklin Gothic Medium" pitchFamily="34" charset="0"/>
              </a:rPr>
              <a:t> </a:t>
            </a:r>
            <a:r>
              <a:rPr lang="en-US" sz="2600" dirty="0" err="1">
                <a:latin typeface="Franklin Gothic Medium" pitchFamily="34" charset="0"/>
              </a:rPr>
              <a:t>Patil</a:t>
            </a:r>
            <a:r>
              <a:rPr lang="en-US" sz="2600" dirty="0">
                <a:latin typeface="Franklin Gothic Medium" pitchFamily="34" charset="0"/>
              </a:rPr>
              <a:t>, M/s. </a:t>
            </a:r>
            <a:r>
              <a:rPr lang="en-US" sz="2600" dirty="0" err="1">
                <a:latin typeface="Franklin Gothic Medium" pitchFamily="34" charset="0"/>
              </a:rPr>
              <a:t>BaassFx</a:t>
            </a:r>
            <a:r>
              <a:rPr lang="en-US" sz="2600" dirty="0">
                <a:latin typeface="Franklin Gothic Medium" pitchFamily="34" charset="0"/>
              </a:rPr>
              <a:t> is a leading designer and manufacturer of sound engineering products, creating high-quality speakers, subwoofers for  Car Audio | Home Audio | Professional Audio segments.  In 2018, EDC Ltd sanctioned Term loan of Rs. 85.00 Lakhs at attractive interest rate to purchase machines.  Today </a:t>
            </a:r>
            <a:r>
              <a:rPr lang="en-US" sz="2600" dirty="0" err="1">
                <a:latin typeface="Franklin Gothic Medium" pitchFamily="34" charset="0"/>
              </a:rPr>
              <a:t>BaassFx</a:t>
            </a:r>
            <a:r>
              <a:rPr lang="en-US" sz="2600" dirty="0">
                <a:latin typeface="Franklin Gothic Medium" pitchFamily="34" charset="0"/>
              </a:rPr>
              <a:t> has build 1 Lakh + dealers network (Pan India) and is a most desired brand. Shri </a:t>
            </a:r>
            <a:r>
              <a:rPr lang="en-US" sz="2600" dirty="0" err="1">
                <a:latin typeface="Franklin Gothic Medium" pitchFamily="34" charset="0"/>
              </a:rPr>
              <a:t>Ranajit</a:t>
            </a:r>
            <a:r>
              <a:rPr lang="en-US" sz="2600" dirty="0">
                <a:latin typeface="Franklin Gothic Medium" pitchFamily="34" charset="0"/>
              </a:rPr>
              <a:t> </a:t>
            </a:r>
            <a:r>
              <a:rPr lang="en-US" sz="2600" dirty="0" err="1">
                <a:latin typeface="Franklin Gothic Medium" pitchFamily="34" charset="0"/>
              </a:rPr>
              <a:t>Patil</a:t>
            </a:r>
            <a:r>
              <a:rPr lang="en-US" sz="2600" dirty="0">
                <a:latin typeface="Franklin Gothic Medium" pitchFamily="34" charset="0"/>
              </a:rPr>
              <a:t> is being awarded as “Best First Generation Entrepreneur”.</a:t>
            </a:r>
          </a:p>
        </p:txBody>
      </p:sp>
    </p:spTree>
    <p:extLst>
      <p:ext uri="{BB962C8B-B14F-4D97-AF65-F5344CB8AC3E}">
        <p14:creationId xmlns:p14="http://schemas.microsoft.com/office/powerpoint/2010/main" val="3164811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417638"/>
          </a:xfrm>
        </p:spPr>
        <p:txBody>
          <a:bodyPr>
            <a:noAutofit/>
          </a:bodyPr>
          <a:lstStyle/>
          <a:p>
            <a:r>
              <a:rPr lang="en-US" b="1" dirty="0" smtClean="0">
                <a:latin typeface="Franklin Gothic Medium" pitchFamily="34" charset="0"/>
              </a:rPr>
              <a:t>EDC Limited, </a:t>
            </a:r>
            <a:r>
              <a:rPr lang="en-US" b="1" dirty="0" err="1" smtClean="0">
                <a:latin typeface="Franklin Gothic Medium" pitchFamily="34" charset="0"/>
              </a:rPr>
              <a:t>Panaji</a:t>
            </a:r>
            <a:r>
              <a:rPr lang="en-US" b="1" dirty="0" smtClean="0">
                <a:latin typeface="Franklin Gothic Medium" pitchFamily="34" charset="0"/>
              </a:rPr>
              <a:t> Goa</a:t>
            </a:r>
            <a:br>
              <a:rPr lang="en-US" b="1" dirty="0" smtClean="0">
                <a:latin typeface="Franklin Gothic Medium" pitchFamily="34" charset="0"/>
              </a:rPr>
            </a:br>
            <a:r>
              <a:rPr lang="en-US" sz="3800" b="1" dirty="0" smtClean="0">
                <a:latin typeface="Franklin Gothic Medium" pitchFamily="34" charset="0"/>
              </a:rPr>
              <a:t>M/s. Raj Housing Development Pvt. Ltd</a:t>
            </a:r>
            <a:endParaRPr lang="en-US" sz="3800" dirty="0" smtClean="0">
              <a:latin typeface="Franklin Gothic Medium" pitchFamily="34" charset="0"/>
            </a:endParaRPr>
          </a:p>
        </p:txBody>
      </p:sp>
      <p:sp>
        <p:nvSpPr>
          <p:cNvPr id="8195" name="Content Placeholder 2"/>
          <p:cNvSpPr>
            <a:spLocks noGrp="1"/>
          </p:cNvSpPr>
          <p:nvPr>
            <p:ph idx="1"/>
          </p:nvPr>
        </p:nvSpPr>
        <p:spPr>
          <a:xfrm>
            <a:off x="457200" y="1600200"/>
            <a:ext cx="2971800" cy="4267200"/>
          </a:xfrm>
        </p:spPr>
        <p:txBody>
          <a:bodyPr/>
          <a:lstStyle/>
          <a:p>
            <a:endParaRPr lang="en-US" smtClean="0"/>
          </a:p>
          <a:p>
            <a:endParaRPr lang="en-US" smtClean="0"/>
          </a:p>
        </p:txBody>
      </p:sp>
      <p:pic>
        <p:nvPicPr>
          <p:cNvPr id="8196" name="Picture 2" descr="C:\Users\edc03\AppData\Local\Temp\3338e05f-7298-4f6b-b93d-20de881d45d5_Fwd_ Request for Information_ COSIDICI National Award 2024 Winner.zip.5d5\Sandip Nigalye 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09800"/>
            <a:ext cx="2286000" cy="3124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55779" y="5410200"/>
            <a:ext cx="2722156" cy="400110"/>
          </a:xfrm>
          <a:prstGeom prst="rect">
            <a:avLst/>
          </a:prstGeom>
        </p:spPr>
        <p:txBody>
          <a:bodyPr wrap="none">
            <a:spAutoFit/>
          </a:bodyPr>
          <a:lstStyle/>
          <a:p>
            <a:pPr algn="ctr" fontAlgn="auto">
              <a:spcBef>
                <a:spcPts val="0"/>
              </a:spcBef>
              <a:spcAft>
                <a:spcPts val="0"/>
              </a:spcAft>
              <a:defRPr/>
            </a:pPr>
            <a:r>
              <a:rPr lang="en-US" sz="2000" b="1" cap="all" dirty="0" err="1">
                <a:latin typeface="Franklin Gothic Medium" pitchFamily="34" charset="0"/>
              </a:rPr>
              <a:t>Shri</a:t>
            </a:r>
            <a:r>
              <a:rPr lang="en-US" sz="2000" b="1" cap="all" dirty="0">
                <a:latin typeface="Franklin Gothic Medium" pitchFamily="34" charset="0"/>
              </a:rPr>
              <a:t>. </a:t>
            </a:r>
            <a:r>
              <a:rPr lang="en-US" sz="2000" b="1" cap="all" dirty="0" err="1">
                <a:latin typeface="Franklin Gothic Medium" pitchFamily="34" charset="0"/>
              </a:rPr>
              <a:t>Sandip</a:t>
            </a:r>
            <a:r>
              <a:rPr lang="en-US" sz="2000" b="1" cap="all" dirty="0">
                <a:latin typeface="Franklin Gothic Medium" pitchFamily="34" charset="0"/>
              </a:rPr>
              <a:t> </a:t>
            </a:r>
            <a:r>
              <a:rPr lang="en-US" sz="2000" b="1" cap="all" dirty="0" err="1" smtClean="0">
                <a:latin typeface="Franklin Gothic Medium" pitchFamily="34" charset="0"/>
              </a:rPr>
              <a:t>Nigalye</a:t>
            </a:r>
            <a:endParaRPr lang="en-US" sz="2000" b="1" cap="all" dirty="0">
              <a:latin typeface="Franklin Gothic Medium" pitchFamily="34" charset="0"/>
            </a:endParaRPr>
          </a:p>
        </p:txBody>
      </p:sp>
      <p:pic>
        <p:nvPicPr>
          <p:cNvPr id="8198" name="Picture 4" descr="C:\Users\edc03\AppData\Local\Temp\9d2cfb2c-8b46-4e83-80d5-9d64f1a87f68_Fwd_ Request for Information_ COSIDICI National Award 2024 Winner.zip.f68\Raj Enclav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4191000"/>
            <a:ext cx="5735319" cy="1981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3429000" y="6248400"/>
            <a:ext cx="4871077" cy="400110"/>
          </a:xfrm>
          <a:prstGeom prst="rect">
            <a:avLst/>
          </a:prstGeom>
        </p:spPr>
        <p:txBody>
          <a:bodyPr wrap="none">
            <a:spAutoFit/>
          </a:bodyPr>
          <a:lstStyle/>
          <a:p>
            <a:pPr fontAlgn="auto">
              <a:spcBef>
                <a:spcPts val="0"/>
              </a:spcBef>
              <a:spcAft>
                <a:spcPts val="0"/>
              </a:spcAft>
              <a:defRPr/>
            </a:pPr>
            <a:r>
              <a:rPr lang="en-US" sz="2000" b="1" cap="all" dirty="0">
                <a:latin typeface="Franklin Gothic Medium" pitchFamily="34" charset="0"/>
              </a:rPr>
              <a:t>RAJ </a:t>
            </a:r>
            <a:r>
              <a:rPr lang="en-US" sz="2000" b="1" cap="all" dirty="0" smtClean="0">
                <a:latin typeface="Franklin Gothic Medium" pitchFamily="34" charset="0"/>
              </a:rPr>
              <a:t>ENCLAVE </a:t>
            </a:r>
            <a:r>
              <a:rPr lang="en-US" sz="2000" b="1" cap="all" dirty="0">
                <a:latin typeface="Franklin Gothic Medium" pitchFamily="34" charset="0"/>
              </a:rPr>
              <a:t>– PROJECT OF RAJ HOUSING</a:t>
            </a:r>
            <a:endParaRPr lang="en-US" sz="2000" cap="all" dirty="0">
              <a:latin typeface="Franklin Gothic Medium" pitchFamily="34" charset="0"/>
            </a:endParaRPr>
          </a:p>
        </p:txBody>
      </p:sp>
      <p:pic>
        <p:nvPicPr>
          <p:cNvPr id="8" name="Picture 2" descr="C:\Users\edc03\AppData\Local\Temp\07ff99e7-9a78-42a5-90ef-c408508fda4d_photo of other projects of RAJ HOUSING (1).zip.a4d\RajDeep Galler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7776" y="1676400"/>
            <a:ext cx="2609343" cy="22098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9" name="Picture 4" descr="C:\Users\edc03\AppData\Local\Temp\6f2c98b9-fb40-4d57-b05c-78dd068e1cd0_photo of other projects of RAJ HOUSING (1).zip.cd0\raj krishna tower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1676400"/>
            <a:ext cx="2743200" cy="22098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9179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04800" y="0"/>
            <a:ext cx="8686800" cy="1706562"/>
          </a:xfrm>
        </p:spPr>
        <p:txBody>
          <a:bodyPr>
            <a:normAutofit/>
          </a:bodyPr>
          <a:lstStyle/>
          <a:p>
            <a:r>
              <a:rPr lang="en-US" b="1" dirty="0">
                <a:latin typeface="Franklin Gothic Medium" pitchFamily="34" charset="0"/>
              </a:rPr>
              <a:t>EDC Limited, </a:t>
            </a:r>
            <a:r>
              <a:rPr lang="en-US" b="1" dirty="0" err="1">
                <a:latin typeface="Franklin Gothic Medium" pitchFamily="34" charset="0"/>
              </a:rPr>
              <a:t>Panaji</a:t>
            </a:r>
            <a:r>
              <a:rPr lang="en-US" b="1" dirty="0">
                <a:latin typeface="Franklin Gothic Medium" pitchFamily="34" charset="0"/>
              </a:rPr>
              <a:t> Goa</a:t>
            </a:r>
            <a:r>
              <a:rPr lang="en-US" sz="3200" b="1" dirty="0">
                <a:latin typeface="Franklin Gothic Medium" pitchFamily="34" charset="0"/>
              </a:rPr>
              <a:t/>
            </a:r>
            <a:br>
              <a:rPr lang="en-US" sz="3200" b="1" dirty="0">
                <a:latin typeface="Franklin Gothic Medium" pitchFamily="34" charset="0"/>
              </a:rPr>
            </a:br>
            <a:r>
              <a:rPr lang="en-US" sz="3600" b="1" dirty="0">
                <a:latin typeface="Franklin Gothic Medium" pitchFamily="34" charset="0"/>
              </a:rPr>
              <a:t>M/s. Raj Housing Development </a:t>
            </a:r>
            <a:r>
              <a:rPr lang="en-US" sz="3600" b="1" dirty="0" smtClean="0">
                <a:latin typeface="Franklin Gothic Medium" pitchFamily="34" charset="0"/>
              </a:rPr>
              <a:t>Pvt. </a:t>
            </a:r>
            <a:r>
              <a:rPr lang="en-US" sz="3600" b="1" dirty="0">
                <a:latin typeface="Franklin Gothic Medium" pitchFamily="34" charset="0"/>
              </a:rPr>
              <a:t>Ltd</a:t>
            </a:r>
            <a:endParaRPr lang="en-US" sz="3600" dirty="0" smtClean="0"/>
          </a:p>
        </p:txBody>
      </p:sp>
      <p:sp>
        <p:nvSpPr>
          <p:cNvPr id="3" name="Content Placeholder 2"/>
          <p:cNvSpPr>
            <a:spLocks noGrp="1"/>
          </p:cNvSpPr>
          <p:nvPr>
            <p:ph idx="1"/>
          </p:nvPr>
        </p:nvSpPr>
        <p:spPr>
          <a:xfrm>
            <a:off x="152400" y="2057400"/>
            <a:ext cx="8839200" cy="4648200"/>
          </a:xfrm>
        </p:spPr>
        <p:txBody>
          <a:bodyPr rtlCol="0">
            <a:normAutofit fontScale="55000" lnSpcReduction="20000"/>
          </a:bodyPr>
          <a:lstStyle/>
          <a:p>
            <a:pPr marL="0" indent="0" algn="just">
              <a:lnSpc>
                <a:spcPct val="120000"/>
              </a:lnSpc>
              <a:spcBef>
                <a:spcPts val="660"/>
              </a:spcBef>
              <a:buNone/>
              <a:defRPr/>
            </a:pPr>
            <a:r>
              <a:rPr lang="en-US" sz="5100" dirty="0">
                <a:latin typeface="Franklin Gothic Medium" pitchFamily="34" charset="0"/>
              </a:rPr>
              <a:t>M/s Raj Housing Development </a:t>
            </a:r>
            <a:r>
              <a:rPr lang="en-US" sz="5100" dirty="0" smtClean="0">
                <a:latin typeface="Franklin Gothic Medium" pitchFamily="34" charset="0"/>
              </a:rPr>
              <a:t>Pvt. Ltd was founded in the year 2004, by Shri. </a:t>
            </a:r>
            <a:r>
              <a:rPr lang="en-US" sz="5100" dirty="0" err="1" smtClean="0">
                <a:latin typeface="Franklin Gothic Medium" pitchFamily="34" charset="0"/>
              </a:rPr>
              <a:t>Sandip</a:t>
            </a:r>
            <a:r>
              <a:rPr lang="en-US" sz="5100" dirty="0" smtClean="0">
                <a:latin typeface="Franklin Gothic Medium" pitchFamily="34" charset="0"/>
              </a:rPr>
              <a:t> </a:t>
            </a:r>
            <a:r>
              <a:rPr lang="en-US" sz="5100" dirty="0" err="1" smtClean="0">
                <a:latin typeface="Franklin Gothic Medium" pitchFamily="34" charset="0"/>
              </a:rPr>
              <a:t>Nigalye</a:t>
            </a:r>
            <a:r>
              <a:rPr lang="en-US" sz="5100" dirty="0" smtClean="0">
                <a:latin typeface="Franklin Gothic Medium" pitchFamily="34" charset="0"/>
              </a:rPr>
              <a:t>. So far constructed more than 25 projects covering around 14 </a:t>
            </a:r>
            <a:r>
              <a:rPr lang="en-US" sz="5100" dirty="0" err="1" smtClean="0">
                <a:latin typeface="Franklin Gothic Medium" pitchFamily="34" charset="0"/>
              </a:rPr>
              <a:t>Lacs</a:t>
            </a:r>
            <a:r>
              <a:rPr lang="en-US" sz="5100" dirty="0" smtClean="0">
                <a:latin typeface="Franklin Gothic Medium" pitchFamily="34" charset="0"/>
              </a:rPr>
              <a:t> Sq. ft. of built up area in various locations in Goa. In 2019, EDC Ltd Sanctioned loan of Rs.13.35Cr &amp; additional loan of Rs 14.00 </a:t>
            </a:r>
            <a:r>
              <a:rPr lang="en-US" sz="5100" dirty="0" err="1" smtClean="0">
                <a:latin typeface="Franklin Gothic Medium" pitchFamily="34" charset="0"/>
              </a:rPr>
              <a:t>cr</a:t>
            </a:r>
            <a:r>
              <a:rPr lang="en-US" sz="5100" dirty="0" smtClean="0">
                <a:latin typeface="Franklin Gothic Medium" pitchFamily="34" charset="0"/>
              </a:rPr>
              <a:t> was sanctioned in the Year 2024. Raj Housing Development Private Limited is one of Goa’s leading real estate development company. Shri. </a:t>
            </a:r>
            <a:r>
              <a:rPr lang="en-US" sz="5100" dirty="0" err="1" smtClean="0">
                <a:latin typeface="Franklin Gothic Medium" pitchFamily="34" charset="0"/>
              </a:rPr>
              <a:t>Sandip</a:t>
            </a:r>
            <a:r>
              <a:rPr lang="en-US" sz="5100" dirty="0" smtClean="0">
                <a:latin typeface="Franklin Gothic Medium" pitchFamily="34" charset="0"/>
              </a:rPr>
              <a:t> </a:t>
            </a:r>
            <a:r>
              <a:rPr lang="en-US" sz="5100" dirty="0" err="1" smtClean="0">
                <a:latin typeface="Franklin Gothic Medium" pitchFamily="34" charset="0"/>
              </a:rPr>
              <a:t>Nigalye</a:t>
            </a:r>
            <a:r>
              <a:rPr lang="en-US" sz="5100" dirty="0" smtClean="0">
                <a:latin typeface="Franklin Gothic Medium" pitchFamily="34" charset="0"/>
              </a:rPr>
              <a:t> is being awarded as “Best Entrepreneur”.</a:t>
            </a:r>
          </a:p>
          <a:p>
            <a:pPr marL="0" indent="0" algn="just" fontAlgn="auto">
              <a:lnSpc>
                <a:spcPct val="120000"/>
              </a:lnSpc>
              <a:spcBef>
                <a:spcPts val="660"/>
              </a:spcBef>
              <a:spcAft>
                <a:spcPts val="0"/>
              </a:spcAft>
              <a:buNone/>
              <a:defRPr/>
            </a:pPr>
            <a:endParaRPr lang="en-US" sz="5900" dirty="0" smtClean="0">
              <a:latin typeface="Franklin Gothic Medium" pitchFamily="34" charset="0"/>
            </a:endParaRPr>
          </a:p>
          <a:p>
            <a:pPr marL="0" indent="0" algn="just" fontAlgn="auto">
              <a:lnSpc>
                <a:spcPct val="120000"/>
              </a:lnSpc>
              <a:spcBef>
                <a:spcPts val="660"/>
              </a:spcBef>
              <a:spcAft>
                <a:spcPts val="0"/>
              </a:spcAft>
              <a:buNone/>
              <a:defRPr/>
            </a:pPr>
            <a:endParaRPr lang="en-US" sz="5900" dirty="0" smtClean="0">
              <a:latin typeface="Franklin Gothic Medium" pitchFamily="34" charset="0"/>
            </a:endParaRPr>
          </a:p>
          <a:p>
            <a:pPr fontAlgn="auto">
              <a:spcAft>
                <a:spcPts val="0"/>
              </a:spcAft>
              <a:buFont typeface="Arial" pitchFamily="34" charset="0"/>
              <a:buChar char="•"/>
              <a:defRPr/>
            </a:pPr>
            <a:endParaRPr lang="en-US" sz="2200" dirty="0"/>
          </a:p>
        </p:txBody>
      </p:sp>
    </p:spTree>
    <p:extLst>
      <p:ext uri="{BB962C8B-B14F-4D97-AF65-F5344CB8AC3E}">
        <p14:creationId xmlns:p14="http://schemas.microsoft.com/office/powerpoint/2010/main" val="1729524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p:spPr>
        <p:txBody>
          <a:bodyPr rtlCol="0">
            <a:normAutofit/>
          </a:bodyPr>
          <a:lstStyle/>
          <a:p>
            <a:pPr fontAlgn="auto">
              <a:spcAft>
                <a:spcPts val="0"/>
              </a:spcAft>
              <a:defRPr/>
            </a:pPr>
            <a:r>
              <a:rPr lang="en-US" b="1" dirty="0" smtClean="0">
                <a:latin typeface="Franklin Gothic Medium" pitchFamily="34" charset="0"/>
              </a:rPr>
              <a:t>EDC Limited, </a:t>
            </a:r>
            <a:r>
              <a:rPr lang="en-US" b="1" dirty="0" err="1" smtClean="0">
                <a:latin typeface="Franklin Gothic Medium" pitchFamily="34" charset="0"/>
              </a:rPr>
              <a:t>Panaji</a:t>
            </a:r>
            <a:r>
              <a:rPr lang="en-US" b="1" dirty="0" smtClean="0">
                <a:latin typeface="Franklin Gothic Medium" pitchFamily="34" charset="0"/>
              </a:rPr>
              <a:t> Goa</a:t>
            </a:r>
            <a:br>
              <a:rPr lang="en-US" b="1" dirty="0" smtClean="0">
                <a:latin typeface="Franklin Gothic Medium" pitchFamily="34" charset="0"/>
              </a:rPr>
            </a:br>
            <a:r>
              <a:rPr lang="en-US" b="1" dirty="0" smtClean="0">
                <a:latin typeface="Franklin Gothic Medium" pitchFamily="34" charset="0"/>
              </a:rPr>
              <a:t>M/s. </a:t>
            </a:r>
            <a:r>
              <a:rPr lang="en-US" b="1" dirty="0" err="1" smtClean="0">
                <a:latin typeface="Franklin Gothic Medium" pitchFamily="34" charset="0"/>
              </a:rPr>
              <a:t>Laminex</a:t>
            </a:r>
            <a:endParaRPr lang="en-US" dirty="0">
              <a:latin typeface="Franklin Gothic Medium" pitchFamily="34" charset="0"/>
            </a:endParaRPr>
          </a:p>
        </p:txBody>
      </p:sp>
      <p:pic>
        <p:nvPicPr>
          <p:cNvPr id="10243" name="Picture 8" descr="LAMINEX_Unit (1) .jpg"/>
          <p:cNvPicPr>
            <a:picLocks noChangeAspect="1"/>
          </p:cNvPicPr>
          <p:nvPr/>
        </p:nvPicPr>
        <p:blipFill>
          <a:blip r:embed="rId2">
            <a:extLst>
              <a:ext uri="{28A0092B-C50C-407E-A947-70E740481C1C}">
                <a14:useLocalDpi xmlns:a14="http://schemas.microsoft.com/office/drawing/2010/main" val="0"/>
              </a:ext>
            </a:extLst>
          </a:blip>
          <a:srcRect t="74"/>
          <a:stretch>
            <a:fillRect/>
          </a:stretch>
        </p:blipFill>
        <p:spPr bwMode="auto">
          <a:xfrm>
            <a:off x="2649538" y="1828800"/>
            <a:ext cx="5961062" cy="2133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2" name="Picture 11" descr="parag joshi.jpg"/>
          <p:cNvPicPr>
            <a:picLocks noChangeAspect="1"/>
          </p:cNvPicPr>
          <p:nvPr/>
        </p:nvPicPr>
        <p:blipFill>
          <a:blip r:embed="rId3"/>
          <a:stretch>
            <a:fillRect/>
          </a:stretch>
        </p:blipFill>
        <p:spPr>
          <a:xfrm>
            <a:off x="304801" y="2590800"/>
            <a:ext cx="1957642" cy="2667000"/>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a:xfrm>
            <a:off x="0" y="5334000"/>
            <a:ext cx="2514600" cy="400110"/>
          </a:xfrm>
          <a:prstGeom prst="rect">
            <a:avLst/>
          </a:prstGeom>
        </p:spPr>
        <p:txBody>
          <a:bodyPr wrap="square">
            <a:spAutoFit/>
          </a:bodyPr>
          <a:lstStyle/>
          <a:p>
            <a:pPr algn="ctr" fontAlgn="auto">
              <a:spcBef>
                <a:spcPts val="0"/>
              </a:spcBef>
              <a:spcAft>
                <a:spcPts val="0"/>
              </a:spcAft>
              <a:defRPr/>
            </a:pPr>
            <a:r>
              <a:rPr lang="en-US" sz="2000" b="1" dirty="0" smtClean="0">
                <a:latin typeface="Franklin Gothic Medium" pitchFamily="34" charset="0"/>
              </a:rPr>
              <a:t>Shri </a:t>
            </a:r>
            <a:r>
              <a:rPr lang="en-US" sz="2000" b="1" dirty="0" err="1" smtClean="0">
                <a:latin typeface="Franklin Gothic Medium" pitchFamily="34" charset="0"/>
              </a:rPr>
              <a:t>Parag</a:t>
            </a:r>
            <a:r>
              <a:rPr lang="en-US" sz="2000" b="1" dirty="0" smtClean="0">
                <a:latin typeface="Franklin Gothic Medium" pitchFamily="34" charset="0"/>
              </a:rPr>
              <a:t>  Joshi</a:t>
            </a:r>
            <a:endParaRPr lang="en-US" sz="2000" b="1" dirty="0">
              <a:latin typeface="Franklin Gothic Medium" pitchFamily="34" charset="0"/>
            </a:endParaRPr>
          </a:p>
        </p:txBody>
      </p:sp>
      <p:pic>
        <p:nvPicPr>
          <p:cNvPr id="6" name="Picture 3" descr="Laminex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4231342"/>
            <a:ext cx="2819400" cy="2286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8" name="Content Placeholder 7" descr="Laminex 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231341"/>
            <a:ext cx="2895600" cy="2286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702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rtlCol="0">
            <a:normAutofit/>
          </a:bodyPr>
          <a:lstStyle/>
          <a:p>
            <a:pPr fontAlgn="auto">
              <a:spcAft>
                <a:spcPts val="0"/>
              </a:spcAft>
              <a:defRPr/>
            </a:pPr>
            <a:r>
              <a:rPr lang="en-US" b="1" dirty="0">
                <a:latin typeface="Franklin Gothic Medium" pitchFamily="34" charset="0"/>
              </a:rPr>
              <a:t>EDC Limited, </a:t>
            </a:r>
            <a:r>
              <a:rPr lang="en-US" b="1" dirty="0" err="1">
                <a:latin typeface="Franklin Gothic Medium" pitchFamily="34" charset="0"/>
              </a:rPr>
              <a:t>Panaji</a:t>
            </a:r>
            <a:r>
              <a:rPr lang="en-US" b="1" dirty="0">
                <a:latin typeface="Franklin Gothic Medium" pitchFamily="34" charset="0"/>
              </a:rPr>
              <a:t> Goa</a:t>
            </a:r>
            <a:br>
              <a:rPr lang="en-US" b="1" dirty="0">
                <a:latin typeface="Franklin Gothic Medium" pitchFamily="34" charset="0"/>
              </a:rPr>
            </a:br>
            <a:r>
              <a:rPr lang="en-US" b="1" dirty="0">
                <a:latin typeface="Franklin Gothic Medium" pitchFamily="34" charset="0"/>
              </a:rPr>
              <a:t>M/s. </a:t>
            </a:r>
            <a:r>
              <a:rPr lang="en-US" b="1" dirty="0" err="1">
                <a:latin typeface="Franklin Gothic Medium" pitchFamily="34" charset="0"/>
              </a:rPr>
              <a:t>Laminex</a:t>
            </a:r>
            <a:endParaRPr lang="en-US" dirty="0"/>
          </a:p>
        </p:txBody>
      </p:sp>
      <p:sp>
        <p:nvSpPr>
          <p:cNvPr id="11267" name="Content Placeholder 2"/>
          <p:cNvSpPr>
            <a:spLocks noGrp="1"/>
          </p:cNvSpPr>
          <p:nvPr>
            <p:ph idx="1"/>
          </p:nvPr>
        </p:nvSpPr>
        <p:spPr>
          <a:xfrm>
            <a:off x="152400" y="2286000"/>
            <a:ext cx="8839200" cy="4343400"/>
          </a:xfrm>
        </p:spPr>
        <p:txBody>
          <a:bodyPr>
            <a:noAutofit/>
          </a:bodyPr>
          <a:lstStyle/>
          <a:p>
            <a:pPr marL="0" indent="0" algn="just">
              <a:spcBef>
                <a:spcPts val="660"/>
              </a:spcBef>
              <a:buNone/>
            </a:pPr>
            <a:r>
              <a:rPr lang="en-US" sz="2400" dirty="0">
                <a:latin typeface="Franklin Gothic Medium" pitchFamily="34" charset="0"/>
              </a:rPr>
              <a:t>M/s </a:t>
            </a:r>
            <a:r>
              <a:rPr lang="en-US" sz="2400" dirty="0" err="1">
                <a:latin typeface="Franklin Gothic Medium" pitchFamily="34" charset="0"/>
              </a:rPr>
              <a:t>Laminex</a:t>
            </a:r>
            <a:r>
              <a:rPr lang="en-US" sz="2400" dirty="0">
                <a:latin typeface="Franklin Gothic Medium" pitchFamily="34" charset="0"/>
              </a:rPr>
              <a:t> </a:t>
            </a:r>
            <a:r>
              <a:rPr lang="en-US" sz="2400" dirty="0" smtClean="0">
                <a:latin typeface="Franklin Gothic Medium" pitchFamily="34" charset="0"/>
              </a:rPr>
              <a:t>established by Shri </a:t>
            </a:r>
            <a:r>
              <a:rPr lang="en-US" sz="2400" dirty="0" err="1" smtClean="0">
                <a:latin typeface="Franklin Gothic Medium" pitchFamily="34" charset="0"/>
              </a:rPr>
              <a:t>Parag</a:t>
            </a:r>
            <a:r>
              <a:rPr lang="en-US" sz="2400" dirty="0" smtClean="0">
                <a:latin typeface="Franklin Gothic Medium" pitchFamily="34" charset="0"/>
              </a:rPr>
              <a:t> </a:t>
            </a:r>
            <a:r>
              <a:rPr lang="en-US" sz="2400" dirty="0" err="1" smtClean="0">
                <a:latin typeface="Franklin Gothic Medium" pitchFamily="34" charset="0"/>
              </a:rPr>
              <a:t>Vasant</a:t>
            </a:r>
            <a:r>
              <a:rPr lang="en-US" sz="2400" dirty="0" smtClean="0">
                <a:latin typeface="Franklin Gothic Medium" pitchFamily="34" charset="0"/>
              </a:rPr>
              <a:t> Joshi in </a:t>
            </a:r>
            <a:r>
              <a:rPr lang="en-US" sz="2400" dirty="0">
                <a:latin typeface="Franklin Gothic Medium" pitchFamily="34" charset="0"/>
              </a:rPr>
              <a:t>1994, </a:t>
            </a:r>
            <a:r>
              <a:rPr lang="en-US" sz="2400" dirty="0" smtClean="0">
                <a:latin typeface="Franklin Gothic Medium" pitchFamily="34" charset="0"/>
              </a:rPr>
              <a:t>has </a:t>
            </a:r>
            <a:r>
              <a:rPr lang="en-US" sz="2400" dirty="0">
                <a:latin typeface="Franklin Gothic Medium" pitchFamily="34" charset="0"/>
              </a:rPr>
              <a:t>grown to become a reputed player in the Indian PP Woven Sacks industry. </a:t>
            </a:r>
            <a:r>
              <a:rPr lang="en-US" sz="2400" dirty="0" smtClean="0">
                <a:latin typeface="Franklin Gothic Medium" pitchFamily="34" charset="0"/>
              </a:rPr>
              <a:t>In 2018, EDC Ltd Sanctioned loan of Rs.2.25Cr &amp; additional loan of Rs 1.85 </a:t>
            </a:r>
            <a:r>
              <a:rPr lang="en-US" sz="2400" dirty="0" err="1" smtClean="0">
                <a:latin typeface="Franklin Gothic Medium" pitchFamily="34" charset="0"/>
              </a:rPr>
              <a:t>cr</a:t>
            </a:r>
            <a:r>
              <a:rPr lang="en-US" sz="2400" dirty="0" smtClean="0">
                <a:latin typeface="Franklin Gothic Medium" pitchFamily="34" charset="0"/>
              </a:rPr>
              <a:t> was sanctioned in the Year 2019Operating out of a 2000 </a:t>
            </a:r>
            <a:r>
              <a:rPr lang="en-US" sz="2400" dirty="0" err="1" smtClean="0">
                <a:latin typeface="Franklin Gothic Medium" pitchFamily="34" charset="0"/>
              </a:rPr>
              <a:t>sqm</a:t>
            </a:r>
            <a:r>
              <a:rPr lang="en-US" sz="2400" dirty="0" smtClean="0">
                <a:latin typeface="Franklin Gothic Medium" pitchFamily="34" charset="0"/>
              </a:rPr>
              <a:t>. facility in Verna Industrial Estate, Goa.  </a:t>
            </a:r>
            <a:r>
              <a:rPr lang="en-US" sz="2400" dirty="0" err="1" smtClean="0">
                <a:latin typeface="Franklin Gothic Medium" pitchFamily="34" charset="0"/>
              </a:rPr>
              <a:t>Laminex</a:t>
            </a:r>
            <a:r>
              <a:rPr lang="en-US" sz="2400" dirty="0" smtClean="0">
                <a:latin typeface="Franklin Gothic Medium" pitchFamily="34" charset="0"/>
              </a:rPr>
              <a:t> provides woven sacks packaging products across a diverse range of specifications to the </a:t>
            </a:r>
            <a:r>
              <a:rPr lang="en-US" sz="2400" dirty="0" err="1" smtClean="0">
                <a:latin typeface="Franklin Gothic Medium" pitchFamily="34" charset="0"/>
              </a:rPr>
              <a:t>fertiliser</a:t>
            </a:r>
            <a:r>
              <a:rPr lang="en-US" sz="2400" dirty="0" smtClean="0">
                <a:latin typeface="Franklin Gothic Medium" pitchFamily="34" charset="0"/>
              </a:rPr>
              <a:t>, sugar, cement, food grains and coking coal industries, the bedrock of our modern day society. </a:t>
            </a:r>
            <a:r>
              <a:rPr lang="en-US" sz="2400" dirty="0">
                <a:latin typeface="Franklin Gothic Medium" pitchFamily="34" charset="0"/>
              </a:rPr>
              <a:t>Shri </a:t>
            </a:r>
            <a:r>
              <a:rPr lang="en-US" sz="2400" dirty="0" err="1">
                <a:latin typeface="Franklin Gothic Medium" pitchFamily="34" charset="0"/>
              </a:rPr>
              <a:t>Parag</a:t>
            </a:r>
            <a:r>
              <a:rPr lang="en-US" sz="2400" dirty="0">
                <a:latin typeface="Franklin Gothic Medium" pitchFamily="34" charset="0"/>
              </a:rPr>
              <a:t> </a:t>
            </a:r>
            <a:r>
              <a:rPr lang="en-US" sz="2400" dirty="0" err="1">
                <a:latin typeface="Franklin Gothic Medium" pitchFamily="34" charset="0"/>
              </a:rPr>
              <a:t>Vasant</a:t>
            </a:r>
            <a:r>
              <a:rPr lang="en-US" sz="2400" dirty="0">
                <a:latin typeface="Franklin Gothic Medium" pitchFamily="34" charset="0"/>
              </a:rPr>
              <a:t> Joshi </a:t>
            </a:r>
            <a:r>
              <a:rPr lang="en-US" sz="2400" dirty="0" smtClean="0">
                <a:latin typeface="Franklin Gothic Medium" pitchFamily="34" charset="0"/>
              </a:rPr>
              <a:t>is being awarded </a:t>
            </a:r>
            <a:r>
              <a:rPr lang="en-US" sz="2400" dirty="0">
                <a:latin typeface="Franklin Gothic Medium" pitchFamily="34" charset="0"/>
              </a:rPr>
              <a:t>as </a:t>
            </a:r>
            <a:r>
              <a:rPr lang="en-US" sz="2400" dirty="0" smtClean="0">
                <a:latin typeface="Franklin Gothic Medium" pitchFamily="34" charset="0"/>
              </a:rPr>
              <a:t>“Best Entrepreneur”.</a:t>
            </a:r>
            <a:endParaRPr lang="en-US" sz="2400" dirty="0">
              <a:latin typeface="Franklin Gothic Medium" pitchFamily="34" charset="0"/>
            </a:endParaRPr>
          </a:p>
          <a:p>
            <a:pPr marL="0" indent="0" algn="just">
              <a:spcBef>
                <a:spcPts val="660"/>
              </a:spcBef>
              <a:buNone/>
            </a:pPr>
            <a:endParaRPr lang="en-US" sz="2900" dirty="0" smtClean="0">
              <a:latin typeface="Franklin Gothic Medium" pitchFamily="34" charset="0"/>
            </a:endParaRPr>
          </a:p>
        </p:txBody>
      </p:sp>
    </p:spTree>
    <p:extLst>
      <p:ext uri="{BB962C8B-B14F-4D97-AF65-F5344CB8AC3E}">
        <p14:creationId xmlns:p14="http://schemas.microsoft.com/office/powerpoint/2010/main" val="4180710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8" descr="Zash Farms Unit Photo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6325" y="1524000"/>
            <a:ext cx="3888486" cy="276231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371600"/>
          </a:xfrm>
        </p:spPr>
        <p:txBody>
          <a:bodyPr rtlCol="0">
            <a:noAutofit/>
          </a:bodyPr>
          <a:lstStyle/>
          <a:p>
            <a:pPr fontAlgn="auto">
              <a:spcAft>
                <a:spcPts val="0"/>
              </a:spcAft>
              <a:defRPr/>
            </a:pPr>
            <a:r>
              <a:rPr lang="en-US" b="1" dirty="0" smtClean="0">
                <a:latin typeface="Franklin Gothic Medium" pitchFamily="34" charset="0"/>
              </a:rPr>
              <a:t>EDC Limited, </a:t>
            </a:r>
            <a:r>
              <a:rPr lang="en-US" b="1" dirty="0" err="1" smtClean="0">
                <a:latin typeface="Franklin Gothic Medium" pitchFamily="34" charset="0"/>
              </a:rPr>
              <a:t>Panaji</a:t>
            </a:r>
            <a:r>
              <a:rPr lang="en-US" b="1" dirty="0" smtClean="0">
                <a:latin typeface="Franklin Gothic Medium" pitchFamily="34" charset="0"/>
              </a:rPr>
              <a:t> Goa</a:t>
            </a:r>
            <a:br>
              <a:rPr lang="en-US" b="1" dirty="0" smtClean="0">
                <a:latin typeface="Franklin Gothic Medium" pitchFamily="34" charset="0"/>
              </a:rPr>
            </a:br>
            <a:r>
              <a:rPr lang="en-US" b="1" dirty="0" smtClean="0">
                <a:latin typeface="Franklin Gothic Medium" pitchFamily="34" charset="0"/>
              </a:rPr>
              <a:t>M/s. </a:t>
            </a:r>
            <a:r>
              <a:rPr lang="en-US" b="1" dirty="0" err="1" smtClean="0">
                <a:latin typeface="Franklin Gothic Medium" pitchFamily="34" charset="0"/>
              </a:rPr>
              <a:t>Zash</a:t>
            </a:r>
            <a:r>
              <a:rPr lang="en-US" b="1" dirty="0" smtClean="0">
                <a:latin typeface="Franklin Gothic Medium" pitchFamily="34" charset="0"/>
              </a:rPr>
              <a:t> Farms</a:t>
            </a:r>
            <a:endParaRPr lang="en-US" dirty="0">
              <a:latin typeface="Franklin Gothic Medium" pitchFamily="34" charset="0"/>
            </a:endParaRPr>
          </a:p>
        </p:txBody>
      </p:sp>
      <p:pic>
        <p:nvPicPr>
          <p:cNvPr id="5" name="Content Placeholder 4" descr="Dr. Priya Prabhu Verlekar.jpeg"/>
          <p:cNvPicPr>
            <a:picLocks noGrp="1" noChangeAspect="1"/>
          </p:cNvPicPr>
          <p:nvPr>
            <p:ph idx="1"/>
          </p:nvPr>
        </p:nvPicPr>
        <p:blipFill>
          <a:blip r:embed="rId3"/>
          <a:stretch>
            <a:fillRect/>
          </a:stretch>
        </p:blipFill>
        <p:spPr>
          <a:xfrm>
            <a:off x="304800" y="1524000"/>
            <a:ext cx="2054077" cy="2286000"/>
          </a:xfrm>
          <a:prstGeom prst="rect">
            <a:avLst/>
          </a:prstGeom>
          <a:ln w="88900" cap="sq" cmpd="thickThin">
            <a:solidFill>
              <a:srgbClr val="000000"/>
            </a:solidFill>
            <a:prstDash val="solid"/>
            <a:miter lim="800000"/>
          </a:ln>
          <a:effectLst>
            <a:innerShdw blurRad="76200">
              <a:srgbClr val="000000"/>
            </a:innerShdw>
          </a:effectLst>
        </p:spPr>
      </p:pic>
      <p:sp>
        <p:nvSpPr>
          <p:cNvPr id="6149" name="TextBox 5"/>
          <p:cNvSpPr txBox="1">
            <a:spLocks noChangeArrowheads="1"/>
          </p:cNvSpPr>
          <p:nvPr/>
        </p:nvSpPr>
        <p:spPr bwMode="auto">
          <a:xfrm>
            <a:off x="0" y="3886200"/>
            <a:ext cx="2667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b="1" dirty="0" smtClean="0">
                <a:latin typeface="Franklin Gothic Medium" pitchFamily="34" charset="0"/>
              </a:rPr>
              <a:t>Dr. </a:t>
            </a:r>
            <a:r>
              <a:rPr lang="en-US" sz="2000" b="1" dirty="0" err="1" smtClean="0">
                <a:latin typeface="Franklin Gothic Medium" pitchFamily="34" charset="0"/>
              </a:rPr>
              <a:t>Priya</a:t>
            </a:r>
            <a:r>
              <a:rPr lang="en-US" sz="2000" b="1" dirty="0" smtClean="0">
                <a:latin typeface="Franklin Gothic Medium" pitchFamily="34" charset="0"/>
              </a:rPr>
              <a:t> </a:t>
            </a:r>
            <a:r>
              <a:rPr lang="en-US" sz="2000" b="1" dirty="0" err="1" smtClean="0">
                <a:latin typeface="Franklin Gothic Medium" pitchFamily="34" charset="0"/>
              </a:rPr>
              <a:t>Ashish</a:t>
            </a:r>
            <a:r>
              <a:rPr lang="en-US" sz="2000" b="1" dirty="0" smtClean="0">
                <a:latin typeface="Franklin Gothic Medium" pitchFamily="34" charset="0"/>
              </a:rPr>
              <a:t> </a:t>
            </a:r>
            <a:r>
              <a:rPr lang="en-US" sz="2000" b="1" dirty="0" err="1" smtClean="0">
                <a:latin typeface="Franklin Gothic Medium" pitchFamily="34" charset="0"/>
              </a:rPr>
              <a:t>Prabhu</a:t>
            </a:r>
            <a:r>
              <a:rPr lang="en-US" sz="2000" b="1" dirty="0" smtClean="0">
                <a:latin typeface="Franklin Gothic Medium" pitchFamily="34" charset="0"/>
              </a:rPr>
              <a:t>  </a:t>
            </a:r>
            <a:r>
              <a:rPr lang="en-US" sz="2000" b="1" dirty="0" err="1" smtClean="0">
                <a:latin typeface="Franklin Gothic Medium" pitchFamily="34" charset="0"/>
              </a:rPr>
              <a:t>Verlekar</a:t>
            </a:r>
            <a:endParaRPr lang="en-US" sz="2000" b="1" dirty="0">
              <a:latin typeface="Franklin Gothic Medium" pitchFamily="34" charset="0"/>
            </a:endParaRPr>
          </a:p>
        </p:txBody>
      </p:sp>
      <p:pic>
        <p:nvPicPr>
          <p:cNvPr id="7" name="Picture 6" descr="Mr.Zaheer Karmali.jpg"/>
          <p:cNvPicPr>
            <a:picLocks noChangeAspect="1"/>
          </p:cNvPicPr>
          <p:nvPr/>
        </p:nvPicPr>
        <p:blipFill>
          <a:blip r:embed="rId4"/>
          <a:stretch>
            <a:fillRect/>
          </a:stretch>
        </p:blipFill>
        <p:spPr>
          <a:xfrm>
            <a:off x="6934201" y="1524000"/>
            <a:ext cx="1828800" cy="2286000"/>
          </a:xfrm>
          <a:prstGeom prst="rect">
            <a:avLst/>
          </a:prstGeom>
          <a:ln w="88900" cap="sq" cmpd="thickThin">
            <a:solidFill>
              <a:srgbClr val="000000"/>
            </a:solidFill>
            <a:prstDash val="solid"/>
            <a:miter lim="800000"/>
          </a:ln>
          <a:effectLst>
            <a:innerShdw blurRad="76200">
              <a:srgbClr val="000000"/>
            </a:innerShdw>
          </a:effectLst>
        </p:spPr>
      </p:pic>
      <p:sp>
        <p:nvSpPr>
          <p:cNvPr id="6151" name="TextBox 7"/>
          <p:cNvSpPr txBox="1">
            <a:spLocks noChangeArrowheads="1"/>
          </p:cNvSpPr>
          <p:nvPr/>
        </p:nvSpPr>
        <p:spPr bwMode="auto">
          <a:xfrm>
            <a:off x="6400800" y="3886200"/>
            <a:ext cx="304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b="1" dirty="0" smtClean="0">
                <a:latin typeface="Franklin Gothic Medium" pitchFamily="34" charset="0"/>
              </a:rPr>
              <a:t>Shri. </a:t>
            </a:r>
            <a:r>
              <a:rPr lang="en-US" sz="2000" b="1" dirty="0" err="1" smtClean="0">
                <a:latin typeface="Franklin Gothic Medium" pitchFamily="34" charset="0"/>
              </a:rPr>
              <a:t>Zaheer</a:t>
            </a:r>
            <a:r>
              <a:rPr lang="en-US" sz="2000" b="1" dirty="0" smtClean="0">
                <a:latin typeface="Franklin Gothic Medium" pitchFamily="34" charset="0"/>
              </a:rPr>
              <a:t> </a:t>
            </a:r>
            <a:r>
              <a:rPr lang="en-US" sz="2000" b="1" dirty="0" err="1" smtClean="0">
                <a:latin typeface="Franklin Gothic Medium" pitchFamily="34" charset="0"/>
              </a:rPr>
              <a:t>Karmali</a:t>
            </a:r>
            <a:r>
              <a:rPr lang="en-US" sz="2000" b="1" dirty="0" smtClean="0">
                <a:latin typeface="Franklin Gothic Medium" pitchFamily="34" charset="0"/>
              </a:rPr>
              <a:t> </a:t>
            </a:r>
            <a:endParaRPr lang="en-US" sz="2000" b="1" dirty="0">
              <a:latin typeface="Franklin Gothic Medium" pitchFamily="34" charset="0"/>
            </a:endParaRPr>
          </a:p>
        </p:txBody>
      </p:sp>
      <p:pic>
        <p:nvPicPr>
          <p:cNvPr id="8" name="Picture 3" descr="Zash Farms Unit photo 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724400"/>
            <a:ext cx="8458201" cy="18288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8537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828800"/>
          </a:xfrm>
        </p:spPr>
        <p:txBody>
          <a:bodyPr>
            <a:normAutofit fontScale="90000"/>
          </a:bodyPr>
          <a:lstStyle/>
          <a:p>
            <a:r>
              <a:rPr lang="en-US" sz="4000" b="1" dirty="0" smtClean="0">
                <a:latin typeface="Franklin Gothic Medium" pitchFamily="34" charset="0"/>
              </a:rPr>
              <a:t>Andhra Pradesh State Financial Corporation {APSFC}, Vijayawada</a:t>
            </a:r>
            <a:br>
              <a:rPr lang="en-US" sz="4000" b="1" dirty="0" smtClean="0">
                <a:latin typeface="Franklin Gothic Medium" pitchFamily="34" charset="0"/>
              </a:rPr>
            </a:br>
            <a:r>
              <a:rPr lang="en-US" sz="1200" b="1" dirty="0">
                <a:latin typeface="Franklin Gothic Medium" pitchFamily="34" charset="0"/>
              </a:rPr>
              <a:t> </a:t>
            </a: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b="1" dirty="0">
                <a:latin typeface="Franklin Gothic Medium" pitchFamily="34" charset="0"/>
              </a:rPr>
              <a:t>M/s </a:t>
            </a:r>
            <a:r>
              <a:rPr lang="en-US" b="1" dirty="0" err="1" smtClean="0">
                <a:latin typeface="Franklin Gothic Medium" pitchFamily="34" charset="0"/>
              </a:rPr>
              <a:t>Rajagriha</a:t>
            </a:r>
            <a:r>
              <a:rPr lang="en-US" b="1" dirty="0" smtClean="0">
                <a:latin typeface="Franklin Gothic Medium" pitchFamily="34" charset="0"/>
              </a:rPr>
              <a:t> Infra</a:t>
            </a:r>
            <a:endParaRPr lang="en-US" b="1" dirty="0">
              <a:latin typeface="Franklin Gothic Medium" pitchFamily="34" charset="0"/>
            </a:endParaRPr>
          </a:p>
        </p:txBody>
      </p:sp>
      <p:sp>
        <p:nvSpPr>
          <p:cNvPr id="3" name="Content Placeholder 2"/>
          <p:cNvSpPr>
            <a:spLocks noGrp="1"/>
          </p:cNvSpPr>
          <p:nvPr>
            <p:ph idx="1"/>
          </p:nvPr>
        </p:nvSpPr>
        <p:spPr>
          <a:xfrm>
            <a:off x="228600" y="2666999"/>
            <a:ext cx="8686800" cy="4114801"/>
          </a:xfrm>
        </p:spPr>
        <p:txBody>
          <a:bodyPr>
            <a:noAutofit/>
          </a:bodyPr>
          <a:lstStyle/>
          <a:p>
            <a:pPr marL="0" indent="0" algn="just">
              <a:buNone/>
            </a:pPr>
            <a:r>
              <a:rPr lang="en-US" sz="2400" dirty="0">
                <a:latin typeface="Franklin Gothic Medium" pitchFamily="34" charset="0"/>
              </a:rPr>
              <a:t>Smt</a:t>
            </a:r>
            <a:r>
              <a:rPr lang="en-US" sz="2400" dirty="0" smtClean="0">
                <a:latin typeface="Franklin Gothic Medium" pitchFamily="34" charset="0"/>
              </a:rPr>
              <a:t>. </a:t>
            </a:r>
            <a:r>
              <a:rPr lang="en-US" sz="2400" dirty="0" err="1" smtClean="0">
                <a:latin typeface="Franklin Gothic Medium" pitchFamily="34" charset="0"/>
              </a:rPr>
              <a:t>Yajjala</a:t>
            </a:r>
            <a:r>
              <a:rPr lang="en-US" sz="2400" dirty="0" smtClean="0">
                <a:latin typeface="Franklin Gothic Medium" pitchFamily="34" charset="0"/>
              </a:rPr>
              <a:t> </a:t>
            </a:r>
            <a:r>
              <a:rPr lang="en-US" sz="2400" dirty="0" err="1">
                <a:latin typeface="Franklin Gothic Medium" pitchFamily="34" charset="0"/>
              </a:rPr>
              <a:t>Karunamani</a:t>
            </a:r>
            <a:r>
              <a:rPr lang="en-US" sz="2400" dirty="0">
                <a:latin typeface="Franklin Gothic Medium" pitchFamily="34" charset="0"/>
              </a:rPr>
              <a:t>, and </a:t>
            </a:r>
            <a:r>
              <a:rPr lang="en-US" sz="2400" dirty="0" smtClean="0">
                <a:latin typeface="Franklin Gothic Medium" pitchFamily="34" charset="0"/>
              </a:rPr>
              <a:t>Ms. Tanya </a:t>
            </a:r>
            <a:r>
              <a:rPr lang="en-US" sz="2400" dirty="0">
                <a:latin typeface="Franklin Gothic Medium" pitchFamily="34" charset="0"/>
              </a:rPr>
              <a:t>Banerjee established </a:t>
            </a:r>
            <a:r>
              <a:rPr lang="en-US" sz="2400" dirty="0" smtClean="0">
                <a:latin typeface="Franklin Gothic Medium" pitchFamily="34" charset="0"/>
              </a:rPr>
              <a:t>M/s </a:t>
            </a:r>
            <a:r>
              <a:rPr lang="en-US" sz="2400" dirty="0" err="1" smtClean="0">
                <a:latin typeface="Franklin Gothic Medium" pitchFamily="34" charset="0"/>
              </a:rPr>
              <a:t>Rajagriha</a:t>
            </a:r>
            <a:r>
              <a:rPr lang="en-US" sz="2400" dirty="0" smtClean="0">
                <a:latin typeface="Franklin Gothic Medium" pitchFamily="34" charset="0"/>
              </a:rPr>
              <a:t> </a:t>
            </a:r>
            <a:r>
              <a:rPr lang="en-US" sz="2400" dirty="0">
                <a:latin typeface="Franklin Gothic Medium" pitchFamily="34" charset="0"/>
              </a:rPr>
              <a:t>Infra in the year 2019.  They approached APSFC for setting up a service apartment near B</a:t>
            </a:r>
            <a:r>
              <a:rPr lang="en-US" sz="2400" dirty="0" smtClean="0">
                <a:latin typeface="Franklin Gothic Medium" pitchFamily="34" charset="0"/>
              </a:rPr>
              <a:t>each </a:t>
            </a:r>
            <a:r>
              <a:rPr lang="en-US" sz="2400" dirty="0">
                <a:latin typeface="Franklin Gothic Medium" pitchFamily="34" charset="0"/>
              </a:rPr>
              <a:t>R</a:t>
            </a:r>
            <a:r>
              <a:rPr lang="en-US" sz="2400" dirty="0" smtClean="0">
                <a:latin typeface="Franklin Gothic Medium" pitchFamily="34" charset="0"/>
              </a:rPr>
              <a:t>oad </a:t>
            </a:r>
            <a:r>
              <a:rPr lang="en-US" sz="2400" dirty="0">
                <a:latin typeface="Franklin Gothic Medium" pitchFamily="34" charset="0"/>
              </a:rPr>
              <a:t>M/s. Merlot </a:t>
            </a:r>
            <a:r>
              <a:rPr lang="en-US" sz="2400" dirty="0" err="1">
                <a:latin typeface="Franklin Gothic Medium" pitchFamily="34" charset="0"/>
              </a:rPr>
              <a:t>Leisures</a:t>
            </a:r>
            <a:r>
              <a:rPr lang="en-US" sz="2400" dirty="0">
                <a:latin typeface="Franklin Gothic Medium" pitchFamily="34" charset="0"/>
              </a:rPr>
              <a:t> and was sanctioned term loans under “General Loan Scheme” amounting to Rs.256 lakhs for construction and acquisition of furniture and machinery. The unit was established with an overall project cost of 385 lakhs.  The unit is running the business on profitable lines.  Smt</a:t>
            </a:r>
            <a:r>
              <a:rPr lang="en-US" sz="2400" dirty="0" smtClean="0">
                <a:latin typeface="Franklin Gothic Medium" pitchFamily="34" charset="0"/>
              </a:rPr>
              <a:t>. </a:t>
            </a:r>
            <a:r>
              <a:rPr lang="en-US" sz="2400" dirty="0" err="1" smtClean="0">
                <a:latin typeface="Franklin Gothic Medium" pitchFamily="34" charset="0"/>
              </a:rPr>
              <a:t>Yajjala</a:t>
            </a:r>
            <a:r>
              <a:rPr lang="en-US" sz="2400" dirty="0" smtClean="0">
                <a:latin typeface="Franklin Gothic Medium" pitchFamily="34" charset="0"/>
              </a:rPr>
              <a:t> </a:t>
            </a:r>
            <a:r>
              <a:rPr lang="en-US" sz="2400" dirty="0" err="1">
                <a:latin typeface="Franklin Gothic Medium" pitchFamily="34" charset="0"/>
              </a:rPr>
              <a:t>Karunamani</a:t>
            </a:r>
            <a:r>
              <a:rPr lang="en-US" sz="2400" dirty="0">
                <a:latin typeface="Franklin Gothic Medium" pitchFamily="34" charset="0"/>
              </a:rPr>
              <a:t>, and </a:t>
            </a:r>
            <a:r>
              <a:rPr lang="en-US" sz="2400" dirty="0" smtClean="0">
                <a:latin typeface="Franklin Gothic Medium" pitchFamily="34" charset="0"/>
              </a:rPr>
              <a:t>Ms. Tanya </a:t>
            </a:r>
            <a:r>
              <a:rPr lang="en-US" sz="2400" dirty="0">
                <a:latin typeface="Franklin Gothic Medium" pitchFamily="34" charset="0"/>
              </a:rPr>
              <a:t>Banerjee are being conferred </a:t>
            </a:r>
            <a:r>
              <a:rPr lang="en-US" sz="2400" dirty="0" smtClean="0">
                <a:latin typeface="Franklin Gothic Medium" pitchFamily="34" charset="0"/>
              </a:rPr>
              <a:t>the </a:t>
            </a:r>
            <a:r>
              <a:rPr lang="en-US" sz="2400" dirty="0">
                <a:latin typeface="Franklin Gothic Medium" pitchFamily="34" charset="0"/>
              </a:rPr>
              <a:t>“Best Woman Entrepreneur” award.”</a:t>
            </a:r>
          </a:p>
          <a:p>
            <a:endParaRPr lang="en-US" sz="2750" b="1" dirty="0">
              <a:latin typeface="Franklin Gothic Book" pitchFamily="34" charset="0"/>
            </a:endParaRPr>
          </a:p>
        </p:txBody>
      </p:sp>
    </p:spTree>
    <p:extLst>
      <p:ext uri="{BB962C8B-B14F-4D97-AF65-F5344CB8AC3E}">
        <p14:creationId xmlns:p14="http://schemas.microsoft.com/office/powerpoint/2010/main" val="32765275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0"/>
            <a:ext cx="9144000" cy="1447800"/>
          </a:xfrm>
        </p:spPr>
        <p:txBody>
          <a:bodyPr>
            <a:normAutofit/>
          </a:bodyPr>
          <a:lstStyle/>
          <a:p>
            <a:r>
              <a:rPr lang="en-US" b="1" dirty="0">
                <a:latin typeface="Franklin Gothic Medium" pitchFamily="34" charset="0"/>
              </a:rPr>
              <a:t>EDC Limited, </a:t>
            </a:r>
            <a:r>
              <a:rPr lang="en-US" b="1" dirty="0" err="1">
                <a:latin typeface="Franklin Gothic Medium" pitchFamily="34" charset="0"/>
              </a:rPr>
              <a:t>Panaji</a:t>
            </a:r>
            <a:r>
              <a:rPr lang="en-US" b="1" dirty="0">
                <a:latin typeface="Franklin Gothic Medium" pitchFamily="34" charset="0"/>
              </a:rPr>
              <a:t> Goa</a:t>
            </a:r>
            <a:br>
              <a:rPr lang="en-US" b="1" dirty="0">
                <a:latin typeface="Franklin Gothic Medium" pitchFamily="34" charset="0"/>
              </a:rPr>
            </a:br>
            <a:r>
              <a:rPr lang="en-US" b="1" dirty="0">
                <a:latin typeface="Franklin Gothic Medium" pitchFamily="34" charset="0"/>
              </a:rPr>
              <a:t>M/s. </a:t>
            </a:r>
            <a:r>
              <a:rPr lang="en-US" b="1" dirty="0" err="1">
                <a:latin typeface="Franklin Gothic Medium" pitchFamily="34" charset="0"/>
              </a:rPr>
              <a:t>Zash</a:t>
            </a:r>
            <a:r>
              <a:rPr lang="en-US" b="1" dirty="0">
                <a:latin typeface="Franklin Gothic Medium" pitchFamily="34" charset="0"/>
              </a:rPr>
              <a:t> Farms</a:t>
            </a:r>
            <a:endParaRPr lang="en-US" dirty="0" smtClean="0"/>
          </a:p>
        </p:txBody>
      </p:sp>
      <p:sp>
        <p:nvSpPr>
          <p:cNvPr id="7171" name="Content Placeholder 2"/>
          <p:cNvSpPr>
            <a:spLocks noGrp="1"/>
          </p:cNvSpPr>
          <p:nvPr>
            <p:ph idx="1"/>
          </p:nvPr>
        </p:nvSpPr>
        <p:spPr>
          <a:xfrm>
            <a:off x="304800" y="1752600"/>
            <a:ext cx="8610600" cy="4800600"/>
          </a:xfrm>
        </p:spPr>
        <p:txBody>
          <a:bodyPr spcCol="0">
            <a:normAutofit lnSpcReduction="10000"/>
          </a:bodyPr>
          <a:lstStyle/>
          <a:p>
            <a:pPr marL="0" indent="0" algn="just">
              <a:lnSpc>
                <a:spcPct val="110000"/>
              </a:lnSpc>
              <a:spcBef>
                <a:spcPts val="660"/>
              </a:spcBef>
              <a:buNone/>
            </a:pPr>
            <a:r>
              <a:rPr lang="en-US" sz="2600" dirty="0" smtClean="0">
                <a:latin typeface="Franklin Gothic Medium" pitchFamily="34" charset="0"/>
              </a:rPr>
              <a:t>Smt. </a:t>
            </a:r>
            <a:r>
              <a:rPr lang="en-US" sz="2600" dirty="0" err="1" smtClean="0">
                <a:latin typeface="Franklin Gothic Medium" pitchFamily="34" charset="0"/>
              </a:rPr>
              <a:t>Priya</a:t>
            </a:r>
            <a:r>
              <a:rPr lang="en-US" sz="2600" dirty="0" smtClean="0">
                <a:latin typeface="Franklin Gothic Medium" pitchFamily="34" charset="0"/>
              </a:rPr>
              <a:t> Ashish </a:t>
            </a:r>
            <a:r>
              <a:rPr lang="en-US" sz="2600" dirty="0" err="1" smtClean="0">
                <a:latin typeface="Franklin Gothic Medium" pitchFamily="34" charset="0"/>
              </a:rPr>
              <a:t>Prabhu</a:t>
            </a:r>
            <a:r>
              <a:rPr lang="en-US" sz="2600" dirty="0" smtClean="0">
                <a:latin typeface="Franklin Gothic Medium" pitchFamily="34" charset="0"/>
              </a:rPr>
              <a:t> </a:t>
            </a:r>
            <a:r>
              <a:rPr lang="en-US" sz="2600" dirty="0" err="1" smtClean="0">
                <a:latin typeface="Franklin Gothic Medium" pitchFamily="34" charset="0"/>
              </a:rPr>
              <a:t>Verlekar</a:t>
            </a:r>
            <a:r>
              <a:rPr lang="en-US" sz="2600" dirty="0" smtClean="0">
                <a:latin typeface="Franklin Gothic Medium" pitchFamily="34" charset="0"/>
              </a:rPr>
              <a:t> established M/s </a:t>
            </a:r>
            <a:r>
              <a:rPr lang="en-US" sz="2600" dirty="0" err="1">
                <a:solidFill>
                  <a:srgbClr val="000000"/>
                </a:solidFill>
                <a:latin typeface="Franklin Gothic Medium" pitchFamily="34" charset="0"/>
              </a:rPr>
              <a:t>Z</a:t>
            </a:r>
            <a:r>
              <a:rPr lang="en-US" sz="2600" dirty="0" err="1" smtClean="0">
                <a:solidFill>
                  <a:srgbClr val="000000"/>
                </a:solidFill>
                <a:latin typeface="Franklin Gothic Medium" pitchFamily="34" charset="0"/>
              </a:rPr>
              <a:t>ash</a:t>
            </a:r>
            <a:r>
              <a:rPr lang="en-US" sz="2600" dirty="0" smtClean="0">
                <a:solidFill>
                  <a:srgbClr val="000000"/>
                </a:solidFill>
                <a:latin typeface="Franklin Gothic Medium" pitchFamily="34" charset="0"/>
              </a:rPr>
              <a:t> Farms</a:t>
            </a:r>
            <a:r>
              <a:rPr lang="en-US" sz="2600" dirty="0">
                <a:solidFill>
                  <a:srgbClr val="000000"/>
                </a:solidFill>
                <a:latin typeface="Franklin Gothic Medium" pitchFamily="34" charset="0"/>
              </a:rPr>
              <a:t>, is an innovative aquaculture start-up in Goa</a:t>
            </a:r>
            <a:r>
              <a:rPr lang="en-US" sz="2600" dirty="0" smtClean="0">
                <a:solidFill>
                  <a:srgbClr val="000000"/>
                </a:solidFill>
                <a:latin typeface="Franklin Gothic Medium" pitchFamily="34" charset="0"/>
              </a:rPr>
              <a:t>.  In </a:t>
            </a:r>
            <a:r>
              <a:rPr lang="en-US" sz="2600" dirty="0">
                <a:solidFill>
                  <a:srgbClr val="000000"/>
                </a:solidFill>
                <a:latin typeface="Franklin Gothic Medium" pitchFamily="34" charset="0"/>
              </a:rPr>
              <a:t>2023, EDC Ltd Sanctioned loan of Rs. 3.00 Cr</a:t>
            </a:r>
            <a:r>
              <a:rPr lang="en-US" sz="2600" dirty="0" smtClean="0">
                <a:solidFill>
                  <a:srgbClr val="000000"/>
                </a:solidFill>
                <a:latin typeface="Franklin Gothic Medium" pitchFamily="34" charset="0"/>
              </a:rPr>
              <a:t>.  </a:t>
            </a:r>
            <a:r>
              <a:rPr lang="en-US" sz="2600" dirty="0" err="1" smtClean="0">
                <a:solidFill>
                  <a:srgbClr val="000000"/>
                </a:solidFill>
                <a:latin typeface="Franklin Gothic Medium" pitchFamily="34" charset="0"/>
              </a:rPr>
              <a:t>Zash</a:t>
            </a:r>
            <a:r>
              <a:rPr lang="en-US" sz="2600" dirty="0" smtClean="0">
                <a:solidFill>
                  <a:srgbClr val="000000"/>
                </a:solidFill>
                <a:latin typeface="Franklin Gothic Medium" pitchFamily="34" charset="0"/>
              </a:rPr>
              <a:t> </a:t>
            </a:r>
            <a:r>
              <a:rPr lang="en-US" sz="2600" dirty="0">
                <a:solidFill>
                  <a:srgbClr val="000000"/>
                </a:solidFill>
                <a:latin typeface="Franklin Gothic Medium" pitchFamily="34" charset="0"/>
              </a:rPr>
              <a:t>Farms operates a zero-waste discharge cycle to maintain ecosystem </a:t>
            </a:r>
            <a:r>
              <a:rPr lang="en-US" sz="2600" dirty="0" smtClean="0">
                <a:solidFill>
                  <a:srgbClr val="000000"/>
                </a:solidFill>
                <a:latin typeface="Franklin Gothic Medium" pitchFamily="34" charset="0"/>
              </a:rPr>
              <a:t>balance while </a:t>
            </a:r>
            <a:r>
              <a:rPr lang="en-US" sz="2600" dirty="0">
                <a:solidFill>
                  <a:srgbClr val="000000"/>
                </a:solidFill>
                <a:latin typeface="Franklin Gothic Medium" pitchFamily="34" charset="0"/>
              </a:rPr>
              <a:t>ensuring fish health in the fish farm. </a:t>
            </a:r>
            <a:r>
              <a:rPr lang="en-US" sz="2600" dirty="0" smtClean="0">
                <a:solidFill>
                  <a:srgbClr val="000000"/>
                </a:solidFill>
                <a:latin typeface="Franklin Gothic Medium" pitchFamily="34" charset="0"/>
              </a:rPr>
              <a:t> The </a:t>
            </a:r>
            <a:r>
              <a:rPr lang="en-US" sz="2600" dirty="0">
                <a:solidFill>
                  <a:srgbClr val="000000"/>
                </a:solidFill>
                <a:latin typeface="Franklin Gothic Medium" pitchFamily="34" charset="0"/>
              </a:rPr>
              <a:t>project has been recognized by the National Fisheries Development </a:t>
            </a:r>
            <a:r>
              <a:rPr lang="en-US" sz="2600" dirty="0" smtClean="0">
                <a:solidFill>
                  <a:srgbClr val="000000"/>
                </a:solidFill>
                <a:latin typeface="Franklin Gothic Medium" pitchFamily="34" charset="0"/>
              </a:rPr>
              <a:t>Board (</a:t>
            </a:r>
            <a:r>
              <a:rPr lang="en-US" sz="2600" dirty="0">
                <a:solidFill>
                  <a:srgbClr val="000000"/>
                </a:solidFill>
                <a:latin typeface="Franklin Gothic Medium" pitchFamily="34" charset="0"/>
              </a:rPr>
              <a:t>NFDB) as part of its "SSS: India@75" Super Success Stories, celebrating its </a:t>
            </a:r>
            <a:r>
              <a:rPr lang="en-US" sz="2600" dirty="0" smtClean="0">
                <a:solidFill>
                  <a:srgbClr val="000000"/>
                </a:solidFill>
                <a:latin typeface="Franklin Gothic Medium" pitchFamily="34" charset="0"/>
              </a:rPr>
              <a:t>impact during </a:t>
            </a:r>
            <a:r>
              <a:rPr lang="en-US" sz="2600" dirty="0">
                <a:solidFill>
                  <a:srgbClr val="000000"/>
                </a:solidFill>
                <a:latin typeface="Franklin Gothic Medium" pitchFamily="34" charset="0"/>
              </a:rPr>
              <a:t>the Government of India’s ‘</a:t>
            </a:r>
            <a:r>
              <a:rPr lang="en-US" sz="2600" dirty="0" err="1">
                <a:solidFill>
                  <a:srgbClr val="000000"/>
                </a:solidFill>
                <a:latin typeface="Franklin Gothic Medium" pitchFamily="34" charset="0"/>
              </a:rPr>
              <a:t>Azadi</a:t>
            </a:r>
            <a:r>
              <a:rPr lang="en-US" sz="2600" dirty="0">
                <a:solidFill>
                  <a:srgbClr val="000000"/>
                </a:solidFill>
                <a:latin typeface="Franklin Gothic Medium" pitchFamily="34" charset="0"/>
              </a:rPr>
              <a:t> </a:t>
            </a:r>
            <a:r>
              <a:rPr lang="en-US" sz="2600" dirty="0" err="1">
                <a:solidFill>
                  <a:srgbClr val="000000"/>
                </a:solidFill>
                <a:latin typeface="Franklin Gothic Medium" pitchFamily="34" charset="0"/>
              </a:rPr>
              <a:t>ka</a:t>
            </a:r>
            <a:r>
              <a:rPr lang="en-US" sz="2600" dirty="0">
                <a:solidFill>
                  <a:srgbClr val="000000"/>
                </a:solidFill>
                <a:latin typeface="Franklin Gothic Medium" pitchFamily="34" charset="0"/>
              </a:rPr>
              <a:t> </a:t>
            </a:r>
            <a:r>
              <a:rPr lang="en-US" sz="2600" dirty="0" err="1">
                <a:solidFill>
                  <a:srgbClr val="000000"/>
                </a:solidFill>
                <a:latin typeface="Franklin Gothic Medium" pitchFamily="34" charset="0"/>
              </a:rPr>
              <a:t>Amrit</a:t>
            </a:r>
            <a:r>
              <a:rPr lang="en-US" sz="2600" dirty="0">
                <a:solidFill>
                  <a:srgbClr val="000000"/>
                </a:solidFill>
                <a:latin typeface="Franklin Gothic Medium" pitchFamily="34" charset="0"/>
              </a:rPr>
              <a:t> </a:t>
            </a:r>
            <a:r>
              <a:rPr lang="en-US" sz="2600" dirty="0" err="1">
                <a:solidFill>
                  <a:srgbClr val="000000"/>
                </a:solidFill>
                <a:latin typeface="Franklin Gothic Medium" pitchFamily="34" charset="0"/>
              </a:rPr>
              <a:t>Mahotsav</a:t>
            </a:r>
            <a:r>
              <a:rPr lang="en-US" sz="2600" dirty="0" smtClean="0">
                <a:solidFill>
                  <a:srgbClr val="000000"/>
                </a:solidFill>
                <a:latin typeface="Franklin Gothic Medium" pitchFamily="34" charset="0"/>
              </a:rPr>
              <a:t>’. </a:t>
            </a:r>
            <a:r>
              <a:rPr lang="en-US" sz="2600" dirty="0">
                <a:latin typeface="Franklin Gothic Medium" pitchFamily="34" charset="0"/>
              </a:rPr>
              <a:t>is receiving the </a:t>
            </a:r>
            <a:r>
              <a:rPr lang="en-US" sz="2600" dirty="0" smtClean="0">
                <a:latin typeface="Franklin Gothic Medium" pitchFamily="34" charset="0"/>
              </a:rPr>
              <a:t>“Most Innovative Product” </a:t>
            </a:r>
            <a:r>
              <a:rPr lang="en-US" sz="2600" dirty="0">
                <a:latin typeface="Franklin Gothic Medium" pitchFamily="34" charset="0"/>
              </a:rPr>
              <a:t>award</a:t>
            </a:r>
            <a:r>
              <a:rPr lang="en-US" sz="2600" dirty="0" smtClean="0">
                <a:latin typeface="Franklin Gothic Medium" pitchFamily="34" charset="0"/>
              </a:rPr>
              <a:t>.</a:t>
            </a:r>
            <a:endParaRPr lang="en-US" sz="2600" dirty="0">
              <a:solidFill>
                <a:srgbClr val="000000"/>
              </a:solidFill>
              <a:latin typeface="Franklin Gothic Medium" pitchFamily="34" charset="0"/>
            </a:endParaRPr>
          </a:p>
          <a:p>
            <a:pPr marL="0" indent="0" algn="just">
              <a:buNone/>
            </a:pPr>
            <a:endParaRPr lang="en-US" sz="2400" b="1" dirty="0" smtClean="0">
              <a:solidFill>
                <a:srgbClr val="000000"/>
              </a:solidFill>
              <a:latin typeface="Franklin Gothic Medium" pitchFamily="34" charset="0"/>
            </a:endParaRPr>
          </a:p>
        </p:txBody>
      </p:sp>
    </p:spTree>
    <p:extLst>
      <p:ext uri="{BB962C8B-B14F-4D97-AF65-F5344CB8AC3E}">
        <p14:creationId xmlns:p14="http://schemas.microsoft.com/office/powerpoint/2010/main" val="17251425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rtlCol="0">
            <a:normAutofit/>
          </a:bodyPr>
          <a:lstStyle/>
          <a:p>
            <a:pPr fontAlgn="auto">
              <a:spcAft>
                <a:spcPts val="0"/>
              </a:spcAft>
              <a:defRPr/>
            </a:pPr>
            <a:r>
              <a:rPr lang="en-US" b="1" dirty="0" smtClean="0">
                <a:latin typeface="Franklin Gothic Medium" pitchFamily="34" charset="0"/>
              </a:rPr>
              <a:t>EDC Limited, </a:t>
            </a:r>
            <a:r>
              <a:rPr lang="en-US" b="1" dirty="0" err="1" smtClean="0">
                <a:latin typeface="Franklin Gothic Medium" pitchFamily="34" charset="0"/>
              </a:rPr>
              <a:t>Panaji</a:t>
            </a:r>
            <a:r>
              <a:rPr lang="en-US" b="1" dirty="0" smtClean="0">
                <a:latin typeface="Franklin Gothic Medium" pitchFamily="34" charset="0"/>
              </a:rPr>
              <a:t> Goa</a:t>
            </a:r>
            <a:br>
              <a:rPr lang="en-US" b="1" dirty="0" smtClean="0">
                <a:latin typeface="Franklin Gothic Medium" pitchFamily="34" charset="0"/>
              </a:rPr>
            </a:br>
            <a:r>
              <a:rPr lang="en-US" b="1" dirty="0" smtClean="0">
                <a:latin typeface="Franklin Gothic Medium" pitchFamily="34" charset="0"/>
              </a:rPr>
              <a:t>M/s. D B Electricals</a:t>
            </a:r>
            <a:endParaRPr lang="en-US" b="1" dirty="0">
              <a:latin typeface="Franklin Gothic Medium" pitchFamily="34" charset="0"/>
            </a:endParaRPr>
          </a:p>
        </p:txBody>
      </p:sp>
      <p:pic>
        <p:nvPicPr>
          <p:cNvPr id="4" name="Content Placeholder 3" descr="Photograph of Director Shri Ajay Parsekar.jpeg"/>
          <p:cNvPicPr>
            <a:picLocks noGrp="1" noChangeAspect="1"/>
          </p:cNvPicPr>
          <p:nvPr>
            <p:ph idx="1"/>
          </p:nvPr>
        </p:nvPicPr>
        <p:blipFill>
          <a:blip r:embed="rId2"/>
          <a:stretch>
            <a:fillRect/>
          </a:stretch>
        </p:blipFill>
        <p:spPr>
          <a:xfrm>
            <a:off x="381000" y="1744494"/>
            <a:ext cx="1981200" cy="2291724"/>
          </a:xfrm>
          <a:prstGeom prst="rect">
            <a:avLst/>
          </a:prstGeom>
          <a:ln w="88900" cap="sq" cmpd="thickThin">
            <a:solidFill>
              <a:srgbClr val="000000"/>
            </a:solidFill>
            <a:prstDash val="solid"/>
            <a:miter lim="800000"/>
          </a:ln>
          <a:effectLst>
            <a:innerShdw blurRad="76200">
              <a:srgbClr val="000000"/>
            </a:innerShdw>
          </a:effectLst>
        </p:spPr>
      </p:pic>
      <p:pic>
        <p:nvPicPr>
          <p:cNvPr id="4100" name="Picture 4" descr="Photograph of the Unit.jpeg"/>
          <p:cNvPicPr>
            <a:picLocks noChangeAspect="1"/>
          </p:cNvPicPr>
          <p:nvPr/>
        </p:nvPicPr>
        <p:blipFill>
          <a:blip r:embed="rId3">
            <a:extLst>
              <a:ext uri="{28A0092B-C50C-407E-A947-70E740481C1C}">
                <a14:useLocalDpi xmlns:a14="http://schemas.microsoft.com/office/drawing/2010/main" val="0"/>
              </a:ext>
            </a:extLst>
          </a:blip>
          <a:srcRect l="71" r="34" b="104"/>
          <a:stretch>
            <a:fillRect/>
          </a:stretch>
        </p:blipFill>
        <p:spPr bwMode="auto">
          <a:xfrm>
            <a:off x="2971800" y="1761565"/>
            <a:ext cx="5788025" cy="212463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101" name="TextBox 5"/>
          <p:cNvSpPr txBox="1">
            <a:spLocks noChangeArrowheads="1"/>
          </p:cNvSpPr>
          <p:nvPr/>
        </p:nvSpPr>
        <p:spPr bwMode="auto">
          <a:xfrm>
            <a:off x="-228600" y="4114800"/>
            <a:ext cx="3200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b="1" dirty="0" smtClean="0">
                <a:latin typeface="Franklin Gothic Medium" pitchFamily="34" charset="0"/>
              </a:rPr>
              <a:t>Shri Ajay </a:t>
            </a:r>
            <a:r>
              <a:rPr lang="en-US" sz="2000" b="1" dirty="0" err="1" smtClean="0">
                <a:latin typeface="Franklin Gothic Medium" pitchFamily="34" charset="0"/>
              </a:rPr>
              <a:t>Parsekar</a:t>
            </a:r>
            <a:endParaRPr lang="en-US" sz="2000" b="1" dirty="0">
              <a:latin typeface="Franklin Gothic Medium" pitchFamily="34" charset="0"/>
            </a:endParaRPr>
          </a:p>
        </p:txBody>
      </p:sp>
      <p:sp>
        <p:nvSpPr>
          <p:cNvPr id="4102" name="TextBox 6"/>
          <p:cNvSpPr txBox="1">
            <a:spLocks noChangeArrowheads="1"/>
          </p:cNvSpPr>
          <p:nvPr/>
        </p:nvSpPr>
        <p:spPr bwMode="auto">
          <a:xfrm>
            <a:off x="2895600" y="3886200"/>
            <a:ext cx="59224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400" b="1" dirty="0" smtClean="0">
                <a:latin typeface="Franklin Gothic Medium" pitchFamily="34" charset="0"/>
              </a:rPr>
              <a:t>Factory-</a:t>
            </a:r>
            <a:r>
              <a:rPr lang="en-US" sz="2400" b="1" dirty="0" err="1" smtClean="0">
                <a:latin typeface="Franklin Gothic Medium" pitchFamily="34" charset="0"/>
              </a:rPr>
              <a:t>tuem</a:t>
            </a:r>
            <a:r>
              <a:rPr lang="en-US" sz="2400" b="1" dirty="0" smtClean="0">
                <a:latin typeface="Franklin Gothic Medium" pitchFamily="34" charset="0"/>
              </a:rPr>
              <a:t> Industrial Estate, Goa</a:t>
            </a:r>
            <a:endParaRPr lang="en-US" sz="2400" b="1" dirty="0">
              <a:latin typeface="Franklin Gothic Medium" pitchFamily="34" charset="0"/>
            </a:endParaRPr>
          </a:p>
        </p:txBody>
      </p:sp>
      <p:pic>
        <p:nvPicPr>
          <p:cNvPr id="7" name="Picture 2" descr="C:\Users\edc03\OneDrive\Desktop\WhatsApp Image 2024-11-06 at 17.21.19_44bb13e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7959" y="4648200"/>
            <a:ext cx="2446337" cy="1905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8" name="Picture 4" descr="C:\Users\edc03\OneDrive\Desktop\WhatsApp Image 2024-11-06 at 17.21.18_617afbf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799" y="4648200"/>
            <a:ext cx="5867401" cy="1905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938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txBody>
          <a:bodyPr rtlCol="0">
            <a:normAutofit/>
          </a:bodyPr>
          <a:lstStyle/>
          <a:p>
            <a:pPr fontAlgn="auto">
              <a:spcAft>
                <a:spcPts val="0"/>
              </a:spcAft>
              <a:defRPr/>
            </a:pPr>
            <a:r>
              <a:rPr lang="en-US" b="1" dirty="0">
                <a:latin typeface="Franklin Gothic Medium" pitchFamily="34" charset="0"/>
              </a:rPr>
              <a:t>EDC Limited, </a:t>
            </a:r>
            <a:r>
              <a:rPr lang="en-US" b="1" dirty="0" err="1">
                <a:latin typeface="Franklin Gothic Medium" pitchFamily="34" charset="0"/>
              </a:rPr>
              <a:t>Panaji</a:t>
            </a:r>
            <a:r>
              <a:rPr lang="en-US" b="1" dirty="0">
                <a:latin typeface="Franklin Gothic Medium" pitchFamily="34" charset="0"/>
              </a:rPr>
              <a:t> Goa</a:t>
            </a:r>
            <a:br>
              <a:rPr lang="en-US" b="1" dirty="0">
                <a:latin typeface="Franklin Gothic Medium" pitchFamily="34" charset="0"/>
              </a:rPr>
            </a:br>
            <a:r>
              <a:rPr lang="en-US" b="1" dirty="0">
                <a:latin typeface="Franklin Gothic Medium" pitchFamily="34" charset="0"/>
              </a:rPr>
              <a:t>M/s. D B Electricals</a:t>
            </a:r>
            <a:endParaRPr lang="en-US" dirty="0"/>
          </a:p>
        </p:txBody>
      </p:sp>
      <p:sp>
        <p:nvSpPr>
          <p:cNvPr id="5123" name="Content Placeholder 2"/>
          <p:cNvSpPr>
            <a:spLocks noGrp="1"/>
          </p:cNvSpPr>
          <p:nvPr>
            <p:ph idx="1"/>
          </p:nvPr>
        </p:nvSpPr>
        <p:spPr>
          <a:xfrm>
            <a:off x="152400" y="2362200"/>
            <a:ext cx="8763000" cy="4267200"/>
          </a:xfrm>
        </p:spPr>
        <p:txBody>
          <a:bodyPr>
            <a:noAutofit/>
          </a:bodyPr>
          <a:lstStyle/>
          <a:p>
            <a:pPr marL="0" indent="0" algn="just">
              <a:spcBef>
                <a:spcPts val="660"/>
              </a:spcBef>
              <a:buNone/>
            </a:pPr>
            <a:r>
              <a:rPr lang="en-US" sz="2400" dirty="0" smtClean="0">
                <a:solidFill>
                  <a:srgbClr val="000000"/>
                </a:solidFill>
                <a:latin typeface="Franklin Gothic Medium" pitchFamily="34" charset="0"/>
              </a:rPr>
              <a:t>Shri Ajay </a:t>
            </a:r>
            <a:r>
              <a:rPr lang="en-US" sz="2400" dirty="0" err="1" smtClean="0">
                <a:solidFill>
                  <a:srgbClr val="000000"/>
                </a:solidFill>
                <a:latin typeface="Franklin Gothic Medium" pitchFamily="34" charset="0"/>
              </a:rPr>
              <a:t>Parsekar</a:t>
            </a:r>
            <a:r>
              <a:rPr lang="en-US" sz="2400" dirty="0" smtClean="0">
                <a:solidFill>
                  <a:srgbClr val="000000"/>
                </a:solidFill>
                <a:latin typeface="Franklin Gothic Medium" pitchFamily="34" charset="0"/>
              </a:rPr>
              <a:t>, established M/s D B Electricals in </a:t>
            </a:r>
            <a:r>
              <a:rPr lang="en-US" sz="2400" dirty="0">
                <a:solidFill>
                  <a:srgbClr val="000000"/>
                </a:solidFill>
                <a:latin typeface="Franklin Gothic Medium" pitchFamily="34" charset="0"/>
              </a:rPr>
              <a:t>1995, </a:t>
            </a:r>
            <a:r>
              <a:rPr lang="en-US" sz="2400" dirty="0" smtClean="0">
                <a:solidFill>
                  <a:srgbClr val="000000"/>
                </a:solidFill>
                <a:latin typeface="Franklin Gothic Medium" pitchFamily="34" charset="0"/>
              </a:rPr>
              <a:t>is a leading manufacturer of low tension system power and control panel for construction, manufacturing &amp; services industries, commercial institutional, residential &amp; service complexes in Private and </a:t>
            </a:r>
            <a:r>
              <a:rPr lang="en-US" sz="2400" dirty="0" err="1" smtClean="0">
                <a:solidFill>
                  <a:srgbClr val="000000"/>
                </a:solidFill>
                <a:latin typeface="Franklin Gothic Medium" pitchFamily="34" charset="0"/>
              </a:rPr>
              <a:t>Govt</a:t>
            </a:r>
            <a:r>
              <a:rPr lang="en-US" sz="2400" dirty="0" smtClean="0">
                <a:solidFill>
                  <a:srgbClr val="000000"/>
                </a:solidFill>
                <a:latin typeface="Franklin Gothic Medium" pitchFamily="34" charset="0"/>
              </a:rPr>
              <a:t> sector.  In </a:t>
            </a:r>
            <a:r>
              <a:rPr lang="en-US" sz="2400" dirty="0">
                <a:solidFill>
                  <a:srgbClr val="000000"/>
                </a:solidFill>
                <a:latin typeface="Franklin Gothic Medium" pitchFamily="34" charset="0"/>
              </a:rPr>
              <a:t>2021, EDC Ltd Sanctioned loan of </a:t>
            </a:r>
            <a:r>
              <a:rPr lang="en-US" sz="2400" dirty="0" smtClean="0">
                <a:solidFill>
                  <a:srgbClr val="000000"/>
                </a:solidFill>
                <a:latin typeface="Franklin Gothic Medium" pitchFamily="34" charset="0"/>
              </a:rPr>
              <a:t>Rs.3.70 </a:t>
            </a:r>
            <a:r>
              <a:rPr lang="en-US" sz="2400" dirty="0">
                <a:solidFill>
                  <a:srgbClr val="000000"/>
                </a:solidFill>
                <a:latin typeface="Franklin Gothic Medium" pitchFamily="34" charset="0"/>
              </a:rPr>
              <a:t>crore for its facility in Goa and the unit been regular in servicing the loan</a:t>
            </a:r>
            <a:r>
              <a:rPr lang="en-US" sz="2400" dirty="0" smtClean="0">
                <a:solidFill>
                  <a:srgbClr val="000000"/>
                </a:solidFill>
                <a:latin typeface="Franklin Gothic Medium" pitchFamily="34" charset="0"/>
              </a:rPr>
              <a:t>.  </a:t>
            </a:r>
            <a:r>
              <a:rPr lang="en-US" sz="2400" dirty="0" smtClean="0">
                <a:latin typeface="Franklin Gothic Medium" pitchFamily="34" charset="0"/>
              </a:rPr>
              <a:t>M/s</a:t>
            </a:r>
            <a:r>
              <a:rPr lang="en-US" sz="2400" dirty="0">
                <a:latin typeface="Franklin Gothic Medium" pitchFamily="34" charset="0"/>
              </a:rPr>
              <a:t>. DB ELECTRICALS in the past has been awarded for setting up a green production facility in Goa</a:t>
            </a:r>
            <a:r>
              <a:rPr lang="en-US" sz="2400" dirty="0" smtClean="0">
                <a:latin typeface="Franklin Gothic Medium" pitchFamily="34" charset="0"/>
              </a:rPr>
              <a:t>. Shri Ajay </a:t>
            </a:r>
            <a:r>
              <a:rPr lang="en-US" sz="2400" dirty="0" err="1" smtClean="0">
                <a:latin typeface="Franklin Gothic Medium" pitchFamily="34" charset="0"/>
              </a:rPr>
              <a:t>Parsekar</a:t>
            </a:r>
            <a:r>
              <a:rPr lang="en-US" sz="2400" dirty="0" smtClean="0">
                <a:latin typeface="Franklin Gothic Medium" pitchFamily="34" charset="0"/>
              </a:rPr>
              <a:t> is being a</a:t>
            </a:r>
            <a:r>
              <a:rPr lang="en-US" sz="2400" dirty="0" smtClean="0">
                <a:solidFill>
                  <a:srgbClr val="000000"/>
                </a:solidFill>
                <a:latin typeface="Franklin Gothic Medium" pitchFamily="34" charset="0"/>
              </a:rPr>
              <a:t>warded </a:t>
            </a:r>
            <a:r>
              <a:rPr lang="en-US" sz="2400" dirty="0">
                <a:solidFill>
                  <a:srgbClr val="000000"/>
                </a:solidFill>
                <a:latin typeface="Franklin Gothic Medium" pitchFamily="34" charset="0"/>
              </a:rPr>
              <a:t>as </a:t>
            </a:r>
            <a:r>
              <a:rPr lang="en-US" sz="2400" dirty="0" smtClean="0">
                <a:solidFill>
                  <a:srgbClr val="000000"/>
                </a:solidFill>
                <a:latin typeface="Franklin Gothic Medium" pitchFamily="34" charset="0"/>
              </a:rPr>
              <a:t>“Most </a:t>
            </a:r>
            <a:r>
              <a:rPr lang="en-US" sz="2400" dirty="0">
                <a:solidFill>
                  <a:srgbClr val="000000"/>
                </a:solidFill>
                <a:latin typeface="Franklin Gothic Medium" pitchFamily="34" charset="0"/>
              </a:rPr>
              <a:t>Environment Friendly </a:t>
            </a:r>
            <a:r>
              <a:rPr lang="en-US" sz="2400" dirty="0" smtClean="0">
                <a:solidFill>
                  <a:srgbClr val="000000"/>
                </a:solidFill>
                <a:latin typeface="Franklin Gothic Medium" pitchFamily="34" charset="0"/>
              </a:rPr>
              <a:t>Unit”.</a:t>
            </a:r>
            <a:endParaRPr lang="en-US" sz="2400" dirty="0">
              <a:solidFill>
                <a:srgbClr val="000000"/>
              </a:solidFill>
              <a:latin typeface="Franklin Gothic Medium" pitchFamily="34" charset="0"/>
            </a:endParaRPr>
          </a:p>
          <a:p>
            <a:pPr marL="0" indent="0" algn="just">
              <a:spcBef>
                <a:spcPts val="660"/>
              </a:spcBef>
              <a:buNone/>
            </a:pPr>
            <a:endParaRPr lang="en-US" sz="2900" dirty="0">
              <a:latin typeface="Franklin Gothic Medium" pitchFamily="34" charset="0"/>
            </a:endParaRPr>
          </a:p>
          <a:p>
            <a:pPr marL="0" indent="0" algn="just">
              <a:spcBef>
                <a:spcPts val="660"/>
              </a:spcBef>
              <a:buNone/>
            </a:pPr>
            <a:endParaRPr lang="en-US" sz="2900" dirty="0" smtClean="0">
              <a:solidFill>
                <a:srgbClr val="000000"/>
              </a:solidFill>
              <a:latin typeface="Franklin Gothic Medium" pitchFamily="34" charset="0"/>
            </a:endParaRPr>
          </a:p>
        </p:txBody>
      </p:sp>
    </p:spTree>
    <p:extLst>
      <p:ext uri="{BB962C8B-B14F-4D97-AF65-F5344CB8AC3E}">
        <p14:creationId xmlns:p14="http://schemas.microsoft.com/office/powerpoint/2010/main" val="450252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752600"/>
          </a:xfrm>
        </p:spPr>
        <p:txBody>
          <a:bodyPr>
            <a:normAutofit fontScale="90000"/>
          </a:bodyPr>
          <a:lstStyle/>
          <a:p>
            <a:r>
              <a:rPr lang="en-US" sz="4900" b="1" dirty="0" smtClean="0">
                <a:latin typeface="Franklin Gothic Medium" pitchFamily="34" charset="0"/>
              </a:rPr>
              <a:t>Kerala Financial </a:t>
            </a:r>
            <a:r>
              <a:rPr lang="en-US" sz="4900" b="1" dirty="0">
                <a:latin typeface="Franklin Gothic Medium" pitchFamily="34" charset="0"/>
              </a:rPr>
              <a:t>Corporation </a:t>
            </a:r>
            <a:r>
              <a:rPr lang="en-US" sz="4900" b="1" dirty="0" smtClean="0">
                <a:latin typeface="Franklin Gothic Medium" pitchFamily="34" charset="0"/>
              </a:rPr>
              <a:t>{KFC</a:t>
            </a:r>
            <a:r>
              <a:rPr lang="en-US" sz="4900" b="1" dirty="0">
                <a:latin typeface="Franklin Gothic Medium" pitchFamily="34" charset="0"/>
              </a:rPr>
              <a:t>}, </a:t>
            </a:r>
            <a:r>
              <a:rPr lang="en-US" sz="4900" b="1" dirty="0" smtClean="0">
                <a:latin typeface="Franklin Gothic Medium" pitchFamily="34" charset="0"/>
              </a:rPr>
              <a:t>Thiruvananthapuram</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smtClean="0">
                <a:latin typeface="Franklin Gothic Book" pitchFamily="34" charset="0"/>
              </a:rPr>
              <a:t>M/s </a:t>
            </a:r>
            <a:r>
              <a:rPr lang="en-US" sz="4700" b="1" dirty="0">
                <a:latin typeface="Franklin Gothic Book" pitchFamily="34" charset="0"/>
              </a:rPr>
              <a:t>AVK </a:t>
            </a:r>
            <a:r>
              <a:rPr lang="en-US" sz="4900" b="1" dirty="0" smtClean="0">
                <a:latin typeface="Franklin Gothic Book" pitchFamily="34" charset="0"/>
              </a:rPr>
              <a:t>Plastic</a:t>
            </a:r>
            <a:endParaRPr lang="en-US" sz="4900" b="1" dirty="0">
              <a:latin typeface="Franklin Gothic Book" pitchFamily="34" charset="0"/>
            </a:endParaRPr>
          </a:p>
        </p:txBody>
      </p:sp>
      <p:pic>
        <p:nvPicPr>
          <p:cNvPr id="2050" name="Picture 2" descr="C:\Users\i3\Documents\COSIDICI AWARDS\AWARD-2024\AWARDEES\TIIC\AVK\AVK\AVK Plastics_Director_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819400"/>
            <a:ext cx="2216276" cy="256562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1" name="Picture 3" descr="C:\Users\i3\Documents\COSIDICI AWARDS\AWARD-2024\AWARDEES\TIIC\AVK\AVK\AVK Plastic Unit 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2362200"/>
            <a:ext cx="5257800" cy="41148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 y="5436513"/>
            <a:ext cx="3429000" cy="430887"/>
          </a:xfrm>
          <a:prstGeom prst="rect">
            <a:avLst/>
          </a:prstGeom>
          <a:noFill/>
        </p:spPr>
        <p:txBody>
          <a:bodyPr wrap="square" rtlCol="0">
            <a:spAutoFit/>
          </a:bodyPr>
          <a:lstStyle/>
          <a:p>
            <a:pPr algn="ctr"/>
            <a:r>
              <a:rPr lang="en-US" sz="2200" b="1" dirty="0" smtClean="0">
                <a:latin typeface="Franklin Gothic Book" pitchFamily="34" charset="0"/>
              </a:rPr>
              <a:t>Shri </a:t>
            </a:r>
            <a:r>
              <a:rPr lang="en-US" sz="2200" b="1" dirty="0" err="1" smtClean="0">
                <a:latin typeface="Franklin Gothic Book" pitchFamily="34" charset="0"/>
              </a:rPr>
              <a:t>Kasyap</a:t>
            </a:r>
            <a:r>
              <a:rPr lang="en-US" sz="2200" b="1" dirty="0" smtClean="0">
                <a:latin typeface="Franklin Gothic Book" pitchFamily="34" charset="0"/>
              </a:rPr>
              <a:t> A V</a:t>
            </a:r>
            <a:endParaRPr lang="en-US" sz="2200" dirty="0">
              <a:latin typeface="Franklin Gothic Book" pitchFamily="34" charset="0"/>
            </a:endParaRPr>
          </a:p>
        </p:txBody>
      </p:sp>
    </p:spTree>
    <p:extLst>
      <p:ext uri="{BB962C8B-B14F-4D97-AF65-F5344CB8AC3E}">
        <p14:creationId xmlns:p14="http://schemas.microsoft.com/office/powerpoint/2010/main" val="22346454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752600"/>
          </a:xfrm>
        </p:spPr>
        <p:txBody>
          <a:bodyPr>
            <a:normAutofit fontScale="90000"/>
          </a:bodyPr>
          <a:lstStyle/>
          <a:p>
            <a:r>
              <a:rPr lang="en-US" sz="4900" b="1" dirty="0" smtClean="0">
                <a:latin typeface="Franklin Gothic Medium" pitchFamily="34" charset="0"/>
              </a:rPr>
              <a:t>Kerala Financial </a:t>
            </a:r>
            <a:r>
              <a:rPr lang="en-US" sz="4900" b="1" dirty="0">
                <a:latin typeface="Franklin Gothic Medium" pitchFamily="34" charset="0"/>
              </a:rPr>
              <a:t>Corporation </a:t>
            </a:r>
            <a:r>
              <a:rPr lang="en-US" sz="4900" b="1" dirty="0" smtClean="0">
                <a:latin typeface="Franklin Gothic Medium" pitchFamily="34" charset="0"/>
              </a:rPr>
              <a:t>{KFC</a:t>
            </a:r>
            <a:r>
              <a:rPr lang="en-US" sz="4900" b="1" dirty="0">
                <a:latin typeface="Franklin Gothic Medium" pitchFamily="34" charset="0"/>
              </a:rPr>
              <a:t>}, </a:t>
            </a:r>
            <a:r>
              <a:rPr lang="en-US" sz="4900" b="1" dirty="0" smtClean="0">
                <a:latin typeface="Franklin Gothic Medium" pitchFamily="34" charset="0"/>
              </a:rPr>
              <a:t>Thiruvananthapuram</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AVK </a:t>
            </a:r>
            <a:r>
              <a:rPr lang="en-US" sz="4900" b="1" dirty="0">
                <a:latin typeface="Franklin Gothic Book" pitchFamily="34" charset="0"/>
              </a:rPr>
              <a:t>Plastic</a:t>
            </a:r>
            <a:endParaRPr lang="en-US" sz="4700" b="1" dirty="0">
              <a:latin typeface="Franklin Gothic Book" pitchFamily="34" charset="0"/>
            </a:endParaRPr>
          </a:p>
        </p:txBody>
      </p:sp>
      <p:sp>
        <p:nvSpPr>
          <p:cNvPr id="8" name="Content Placeholder 7"/>
          <p:cNvSpPr>
            <a:spLocks noGrp="1"/>
          </p:cNvSpPr>
          <p:nvPr>
            <p:ph idx="1"/>
          </p:nvPr>
        </p:nvSpPr>
        <p:spPr>
          <a:xfrm>
            <a:off x="228600" y="3124200"/>
            <a:ext cx="8763000" cy="3581400"/>
          </a:xfrm>
        </p:spPr>
        <p:txBody>
          <a:bodyPr>
            <a:noAutofit/>
          </a:bodyPr>
          <a:lstStyle/>
          <a:p>
            <a:pPr marL="0" indent="0" algn="just">
              <a:buNone/>
            </a:pPr>
            <a:r>
              <a:rPr lang="en-US" sz="2400" dirty="0" smtClean="0">
                <a:latin typeface="Franklin Gothic Medium" pitchFamily="34" charset="0"/>
              </a:rPr>
              <a:t>Shri </a:t>
            </a:r>
            <a:r>
              <a:rPr lang="en-US" sz="2400" dirty="0" err="1">
                <a:latin typeface="Franklin Gothic Medium" pitchFamily="34" charset="0"/>
              </a:rPr>
              <a:t>Kasyap</a:t>
            </a:r>
            <a:r>
              <a:rPr lang="en-US" sz="2400" dirty="0">
                <a:latin typeface="Franklin Gothic Medium" pitchFamily="34" charset="0"/>
              </a:rPr>
              <a:t> A V established M/s AVK Plastic in the year 2011 and took financial assistance from Rs.117 lakh from KFC for construction and new machinery. The unit is engaged in the manufacturing pet bottles and jars. Almost all packaged drinking water, beverages and Ayurveda medicine manufacturing units uses the pet bottles in the large quantity to the market their product. Shri </a:t>
            </a:r>
            <a:r>
              <a:rPr lang="en-US" sz="2400" dirty="0" err="1">
                <a:latin typeface="Franklin Gothic Medium" pitchFamily="34" charset="0"/>
              </a:rPr>
              <a:t>Kashyap</a:t>
            </a:r>
            <a:r>
              <a:rPr lang="en-US" sz="2400" dirty="0">
                <a:latin typeface="Franklin Gothic Medium" pitchFamily="34" charset="0"/>
              </a:rPr>
              <a:t> AV is being awarded as “Best First Generation Entrepreneur”.</a:t>
            </a:r>
          </a:p>
          <a:p>
            <a:pPr marL="0" indent="0" algn="just">
              <a:buNone/>
            </a:pPr>
            <a:endParaRPr lang="en-US" sz="3500" b="1" dirty="0">
              <a:latin typeface="Franklin Gothic Book" pitchFamily="34" charset="0"/>
            </a:endParaRPr>
          </a:p>
        </p:txBody>
      </p:sp>
    </p:spTree>
    <p:extLst>
      <p:ext uri="{BB962C8B-B14F-4D97-AF65-F5344CB8AC3E}">
        <p14:creationId xmlns:p14="http://schemas.microsoft.com/office/powerpoint/2010/main" val="37891984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Kerala Financial </a:t>
            </a:r>
            <a:r>
              <a:rPr lang="en-US" sz="4900" b="1" dirty="0">
                <a:latin typeface="Franklin Gothic Medium" pitchFamily="34" charset="0"/>
              </a:rPr>
              <a:t>Corporation </a:t>
            </a:r>
            <a:r>
              <a:rPr lang="en-US" sz="4900" b="1" dirty="0" smtClean="0">
                <a:latin typeface="Franklin Gothic Medium" pitchFamily="34" charset="0"/>
              </a:rPr>
              <a:t>{KFC</a:t>
            </a:r>
            <a:r>
              <a:rPr lang="en-US" sz="4900" b="1" dirty="0">
                <a:latin typeface="Franklin Gothic Medium" pitchFamily="34" charset="0"/>
              </a:rPr>
              <a:t>}, </a:t>
            </a:r>
            <a:r>
              <a:rPr lang="en-US" sz="4900" b="1" dirty="0" smtClean="0">
                <a:latin typeface="Franklin Gothic Medium" pitchFamily="34" charset="0"/>
              </a:rPr>
              <a:t>Thiruvananthapuram</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smtClean="0">
                <a:latin typeface="Franklin Gothic Book" pitchFamily="34" charset="0"/>
              </a:rPr>
              <a:t>M/s </a:t>
            </a:r>
            <a:r>
              <a:rPr lang="en-US" sz="4700" b="1" dirty="0" err="1">
                <a:latin typeface="Franklin Gothic Book" pitchFamily="34" charset="0"/>
              </a:rPr>
              <a:t>Mallelil</a:t>
            </a:r>
            <a:r>
              <a:rPr lang="en-US" sz="4700" b="1" dirty="0">
                <a:latin typeface="Franklin Gothic Book" pitchFamily="34" charset="0"/>
              </a:rPr>
              <a:t> Industries </a:t>
            </a:r>
            <a:r>
              <a:rPr lang="en-US" sz="4700" b="1" dirty="0" err="1">
                <a:latin typeface="Franklin Gothic Book" pitchFamily="34" charset="0"/>
              </a:rPr>
              <a:t>Pvt</a:t>
            </a:r>
            <a:r>
              <a:rPr lang="en-US" sz="4700" b="1" dirty="0">
                <a:latin typeface="Franklin Gothic Book" pitchFamily="34" charset="0"/>
              </a:rPr>
              <a:t> Ltd.</a:t>
            </a:r>
          </a:p>
        </p:txBody>
      </p:sp>
      <p:pic>
        <p:nvPicPr>
          <p:cNvPr id="1026" name="Picture 2" descr="Mallelil Polymers Pvt Ltd (Closed Down) in Angamaly South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1" y="2362200"/>
            <a:ext cx="7619999" cy="41148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6424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Kerala Financial </a:t>
            </a:r>
            <a:r>
              <a:rPr lang="en-US" sz="4900" b="1" dirty="0">
                <a:latin typeface="Franklin Gothic Medium" pitchFamily="34" charset="0"/>
              </a:rPr>
              <a:t>Corporation </a:t>
            </a:r>
            <a:r>
              <a:rPr lang="en-US" sz="4900" b="1" dirty="0" smtClean="0">
                <a:latin typeface="Franklin Gothic Medium" pitchFamily="34" charset="0"/>
              </a:rPr>
              <a:t>{KFC</a:t>
            </a:r>
            <a:r>
              <a:rPr lang="en-US" sz="4900" b="1" dirty="0">
                <a:latin typeface="Franklin Gothic Medium" pitchFamily="34" charset="0"/>
              </a:rPr>
              <a:t>}, </a:t>
            </a:r>
            <a:r>
              <a:rPr lang="en-US" sz="4900" b="1" dirty="0" smtClean="0">
                <a:latin typeface="Franklin Gothic Medium" pitchFamily="34" charset="0"/>
              </a:rPr>
              <a:t>Thiruvananthapuram</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US" sz="4700" b="1" dirty="0" err="1">
                <a:latin typeface="Franklin Gothic Book" pitchFamily="34" charset="0"/>
              </a:rPr>
              <a:t>Mallelil</a:t>
            </a:r>
            <a:r>
              <a:rPr lang="en-US" sz="4700" b="1" dirty="0">
                <a:latin typeface="Franklin Gothic Book" pitchFamily="34" charset="0"/>
              </a:rPr>
              <a:t> Industries </a:t>
            </a:r>
            <a:r>
              <a:rPr lang="en-US" sz="4700" b="1" dirty="0" err="1">
                <a:latin typeface="Franklin Gothic Book" pitchFamily="34" charset="0"/>
              </a:rPr>
              <a:t>Pvt</a:t>
            </a:r>
            <a:r>
              <a:rPr lang="en-US" sz="4700" b="1" dirty="0">
                <a:latin typeface="Franklin Gothic Book" pitchFamily="34" charset="0"/>
              </a:rPr>
              <a:t> Ltd.</a:t>
            </a:r>
          </a:p>
        </p:txBody>
      </p:sp>
      <p:sp>
        <p:nvSpPr>
          <p:cNvPr id="8" name="Content Placeholder 7"/>
          <p:cNvSpPr>
            <a:spLocks noGrp="1"/>
          </p:cNvSpPr>
          <p:nvPr>
            <p:ph idx="1"/>
          </p:nvPr>
        </p:nvSpPr>
        <p:spPr>
          <a:xfrm>
            <a:off x="228600" y="3124200"/>
            <a:ext cx="8763000" cy="3581400"/>
          </a:xfrm>
        </p:spPr>
        <p:txBody>
          <a:bodyPr>
            <a:noAutofit/>
          </a:bodyPr>
          <a:lstStyle/>
          <a:p>
            <a:pPr marL="0" indent="0" algn="just">
              <a:buNone/>
            </a:pPr>
            <a:r>
              <a:rPr lang="en-US" sz="2400" dirty="0">
                <a:latin typeface="Franklin Gothic Medium" pitchFamily="34" charset="0"/>
              </a:rPr>
              <a:t>M/s </a:t>
            </a:r>
            <a:r>
              <a:rPr lang="en-US" sz="2400" dirty="0" err="1">
                <a:latin typeface="Franklin Gothic Medium" pitchFamily="34" charset="0"/>
              </a:rPr>
              <a:t>Mallelil</a:t>
            </a:r>
            <a:r>
              <a:rPr lang="en-US" sz="2400" dirty="0">
                <a:latin typeface="Franklin Gothic Medium" pitchFamily="34" charset="0"/>
              </a:rPr>
              <a:t> Industries Pvt. Ltd. established by  Shri </a:t>
            </a:r>
            <a:r>
              <a:rPr lang="en-US" sz="2400" dirty="0" err="1">
                <a:latin typeface="Franklin Gothic Medium" pitchFamily="34" charset="0"/>
              </a:rPr>
              <a:t>Sreedharan</a:t>
            </a:r>
            <a:r>
              <a:rPr lang="en-US" sz="2400" dirty="0">
                <a:latin typeface="Franklin Gothic Medium" pitchFamily="34" charset="0"/>
              </a:rPr>
              <a:t> Nair </a:t>
            </a:r>
            <a:r>
              <a:rPr lang="en-US" sz="2400" dirty="0" err="1">
                <a:latin typeface="Franklin Gothic Medium" pitchFamily="34" charset="0"/>
              </a:rPr>
              <a:t>Raghavan</a:t>
            </a:r>
            <a:r>
              <a:rPr lang="en-US" sz="2400" dirty="0">
                <a:latin typeface="Franklin Gothic Medium" pitchFamily="34" charset="0"/>
              </a:rPr>
              <a:t> </a:t>
            </a:r>
            <a:r>
              <a:rPr lang="en-US" sz="2400" dirty="0" err="1">
                <a:latin typeface="Franklin Gothic Medium" pitchFamily="34" charset="0"/>
              </a:rPr>
              <a:t>Pillai</a:t>
            </a:r>
            <a:r>
              <a:rPr lang="en-US" sz="2400" dirty="0">
                <a:latin typeface="Franklin Gothic Medium" pitchFamily="34" charset="0"/>
              </a:rPr>
              <a:t> in the year  2007 with financial assistance of Rs.3970 lakhs from KFC.  M/s </a:t>
            </a:r>
            <a:r>
              <a:rPr lang="en-US" sz="2400" dirty="0" err="1">
                <a:latin typeface="Franklin Gothic Medium" pitchFamily="34" charset="0"/>
              </a:rPr>
              <a:t>Mallelil</a:t>
            </a:r>
            <a:r>
              <a:rPr lang="en-US" sz="2400" dirty="0">
                <a:latin typeface="Franklin Gothic Medium" pitchFamily="34" charset="0"/>
              </a:rPr>
              <a:t> Industries </a:t>
            </a:r>
            <a:r>
              <a:rPr lang="en-US" sz="2400" dirty="0" err="1">
                <a:latin typeface="Franklin Gothic Medium" pitchFamily="34" charset="0"/>
              </a:rPr>
              <a:t>Pvt</a:t>
            </a:r>
            <a:r>
              <a:rPr lang="en-US" sz="2400" dirty="0">
                <a:latin typeface="Franklin Gothic Medium" pitchFamily="34" charset="0"/>
              </a:rPr>
              <a:t> Ltd. is manufacturing pet bottles and Metal crushing unit. </a:t>
            </a:r>
            <a:r>
              <a:rPr lang="en-US" sz="2400" dirty="0" smtClean="0">
                <a:latin typeface="Franklin Gothic Medium" pitchFamily="34" charset="0"/>
              </a:rPr>
              <a:t>Shri </a:t>
            </a:r>
            <a:r>
              <a:rPr lang="en-US" sz="2400" dirty="0" err="1">
                <a:latin typeface="Franklin Gothic Medium" pitchFamily="34" charset="0"/>
              </a:rPr>
              <a:t>Sreedharan</a:t>
            </a:r>
            <a:r>
              <a:rPr lang="en-US" sz="2400" dirty="0">
                <a:latin typeface="Franklin Gothic Medium" pitchFamily="34" charset="0"/>
              </a:rPr>
              <a:t> Nair </a:t>
            </a:r>
            <a:r>
              <a:rPr lang="en-US" sz="2400" dirty="0" err="1">
                <a:latin typeface="Franklin Gothic Medium" pitchFamily="34" charset="0"/>
              </a:rPr>
              <a:t>Raghavan</a:t>
            </a:r>
            <a:r>
              <a:rPr lang="en-US" sz="2400" dirty="0">
                <a:latin typeface="Franklin Gothic Medium" pitchFamily="34" charset="0"/>
              </a:rPr>
              <a:t> Pillai is being awarded as “Best Entrepreneur”.</a:t>
            </a:r>
          </a:p>
        </p:txBody>
      </p:sp>
    </p:spTree>
    <p:extLst>
      <p:ext uri="{BB962C8B-B14F-4D97-AF65-F5344CB8AC3E}">
        <p14:creationId xmlns:p14="http://schemas.microsoft.com/office/powerpoint/2010/main" val="27292643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Kerala Financial </a:t>
            </a:r>
            <a:r>
              <a:rPr lang="en-US" sz="4900" b="1" dirty="0">
                <a:latin typeface="Franklin Gothic Medium" pitchFamily="34" charset="0"/>
              </a:rPr>
              <a:t>Corporation </a:t>
            </a:r>
            <a:r>
              <a:rPr lang="en-US" sz="4900" b="1" dirty="0" smtClean="0">
                <a:latin typeface="Franklin Gothic Medium" pitchFamily="34" charset="0"/>
              </a:rPr>
              <a:t>{KFC</a:t>
            </a:r>
            <a:r>
              <a:rPr lang="en-US" sz="4900" b="1" dirty="0">
                <a:latin typeface="Franklin Gothic Medium" pitchFamily="34" charset="0"/>
              </a:rPr>
              <a:t>}, </a:t>
            </a:r>
            <a:r>
              <a:rPr lang="en-US" sz="4900" b="1" dirty="0" smtClean="0">
                <a:latin typeface="Franklin Gothic Medium" pitchFamily="34" charset="0"/>
              </a:rPr>
              <a:t>Thiruvananthapuram</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smtClean="0">
                <a:latin typeface="Franklin Gothic Book" pitchFamily="34" charset="0"/>
              </a:rPr>
              <a:t>M/s </a:t>
            </a:r>
            <a:r>
              <a:rPr lang="en-US" sz="4700" b="1" dirty="0">
                <a:latin typeface="Franklin Gothic Book" pitchFamily="34" charset="0"/>
              </a:rPr>
              <a:t>Marc Weighing Systems</a:t>
            </a:r>
          </a:p>
        </p:txBody>
      </p:sp>
      <p:pic>
        <p:nvPicPr>
          <p:cNvPr id="1026" name="Picture 2" descr="C:\Users\i3\Documents\COSIDICI AWARDS\AWARD-2024\AWARDEES\KFC\Marc Weighing Systems\Marc Weighing Systems\Promoter_Phot_Mark_Weighing_Syatems.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0" t="28"/>
          <a:stretch/>
        </p:blipFill>
        <p:spPr bwMode="auto">
          <a:xfrm>
            <a:off x="457200" y="2819400"/>
            <a:ext cx="1828800" cy="266699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7" name="Picture 3" descr="C:\Users\i3\Documents\COSIDICI AWARDS\AWARD-2024\AWARDEES\KFC\Marc Weighing Systems\Marc Weighing Systems\Unit Photo_Mark_Weighing_Systems.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362200"/>
            <a:ext cx="6019800" cy="4191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562600"/>
            <a:ext cx="2590800" cy="430887"/>
          </a:xfrm>
          <a:prstGeom prst="rect">
            <a:avLst/>
          </a:prstGeom>
          <a:noFill/>
        </p:spPr>
        <p:txBody>
          <a:bodyPr wrap="square" rtlCol="0">
            <a:spAutoFit/>
          </a:bodyPr>
          <a:lstStyle/>
          <a:p>
            <a:pPr algn="ctr"/>
            <a:r>
              <a:rPr lang="en-US" sz="2200" b="1" dirty="0" smtClean="0">
                <a:latin typeface="Franklin Gothic Medium" pitchFamily="34" charset="0"/>
              </a:rPr>
              <a:t>Smt. </a:t>
            </a:r>
            <a:r>
              <a:rPr lang="en-US" sz="2200" b="1" dirty="0" err="1" smtClean="0">
                <a:latin typeface="Franklin Gothic Medium" pitchFamily="34" charset="0"/>
              </a:rPr>
              <a:t>Lija</a:t>
            </a:r>
            <a:r>
              <a:rPr lang="en-US" sz="2200" b="1" dirty="0" smtClean="0">
                <a:latin typeface="Franklin Gothic Medium" pitchFamily="34" charset="0"/>
              </a:rPr>
              <a:t> T</a:t>
            </a:r>
            <a:endParaRPr lang="en-US" sz="2200" dirty="0">
              <a:latin typeface="Franklin Gothic Medium" pitchFamily="34" charset="0"/>
            </a:endParaRPr>
          </a:p>
        </p:txBody>
      </p:sp>
    </p:spTree>
    <p:extLst>
      <p:ext uri="{BB962C8B-B14F-4D97-AF65-F5344CB8AC3E}">
        <p14:creationId xmlns:p14="http://schemas.microsoft.com/office/powerpoint/2010/main" val="3573520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Kerala Financial </a:t>
            </a:r>
            <a:r>
              <a:rPr lang="en-US" sz="4900" b="1" dirty="0">
                <a:latin typeface="Franklin Gothic Medium" pitchFamily="34" charset="0"/>
              </a:rPr>
              <a:t>Corporation </a:t>
            </a:r>
            <a:r>
              <a:rPr lang="en-US" sz="4900" b="1" dirty="0" smtClean="0">
                <a:latin typeface="Franklin Gothic Medium" pitchFamily="34" charset="0"/>
              </a:rPr>
              <a:t>{KFC</a:t>
            </a:r>
            <a:r>
              <a:rPr lang="en-US" sz="4900" b="1" dirty="0">
                <a:latin typeface="Franklin Gothic Medium" pitchFamily="34" charset="0"/>
              </a:rPr>
              <a:t>}, </a:t>
            </a:r>
            <a:r>
              <a:rPr lang="en-US" sz="4900" b="1" dirty="0" smtClean="0">
                <a:latin typeface="Franklin Gothic Medium" pitchFamily="34" charset="0"/>
              </a:rPr>
              <a:t>Thiruvananthapuram</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Marc Weighing Systems</a:t>
            </a:r>
          </a:p>
        </p:txBody>
      </p:sp>
      <p:sp>
        <p:nvSpPr>
          <p:cNvPr id="8" name="Content Placeholder 7"/>
          <p:cNvSpPr>
            <a:spLocks noGrp="1"/>
          </p:cNvSpPr>
          <p:nvPr>
            <p:ph idx="1"/>
          </p:nvPr>
        </p:nvSpPr>
        <p:spPr>
          <a:xfrm>
            <a:off x="228600" y="2286000"/>
            <a:ext cx="8686800" cy="4419600"/>
          </a:xfrm>
        </p:spPr>
        <p:txBody>
          <a:bodyPr>
            <a:noAutofit/>
          </a:bodyPr>
          <a:lstStyle/>
          <a:p>
            <a:pPr marL="0" indent="0" algn="just">
              <a:buNone/>
            </a:pPr>
            <a:r>
              <a:rPr lang="en-US" sz="2400" dirty="0">
                <a:latin typeface="Franklin Gothic Medium" pitchFamily="34" charset="0"/>
              </a:rPr>
              <a:t>Smt. </a:t>
            </a:r>
            <a:r>
              <a:rPr lang="en-US" sz="2400" dirty="0" err="1">
                <a:latin typeface="Franklin Gothic Medium" pitchFamily="34" charset="0"/>
              </a:rPr>
              <a:t>Lija</a:t>
            </a:r>
            <a:r>
              <a:rPr lang="en-US" sz="2400" dirty="0">
                <a:latin typeface="Franklin Gothic Medium" pitchFamily="34" charset="0"/>
              </a:rPr>
              <a:t> T established M/s Marc Weighing Systems in the year 2011 with financial assistance of Rs. 87 lakhs from KFC.  The unit is fastest growing weighing machine brand in India </a:t>
            </a:r>
            <a:r>
              <a:rPr lang="en-US" sz="2400" dirty="0" smtClean="0">
                <a:latin typeface="Franklin Gothic Medium" pitchFamily="34" charset="0"/>
              </a:rPr>
              <a:t>&amp; </a:t>
            </a:r>
            <a:r>
              <a:rPr lang="en-US" sz="2400" dirty="0">
                <a:latin typeface="Franklin Gothic Medium" pitchFamily="34" charset="0"/>
              </a:rPr>
              <a:t>manufacture equipment with cutting-edge technologies that meets all standards in the weighing and printing machine markets.  M/s Marc Weighing Systems has a world class infrastructure facility to carry out hassle-free operations to produce high quality products, they have their own </a:t>
            </a:r>
            <a:r>
              <a:rPr lang="en-US" sz="2400" dirty="0" err="1">
                <a:latin typeface="Franklin Gothic Medium" pitchFamily="34" charset="0"/>
              </a:rPr>
              <a:t>moulding</a:t>
            </a:r>
            <a:r>
              <a:rPr lang="en-US" sz="2400" dirty="0">
                <a:latin typeface="Franklin Gothic Medium" pitchFamily="34" charset="0"/>
              </a:rPr>
              <a:t> metal fabrication and powder coating units. </a:t>
            </a:r>
            <a:r>
              <a:rPr lang="en-US" sz="2400" dirty="0" smtClean="0">
                <a:latin typeface="Franklin Gothic Medium" pitchFamily="34" charset="0"/>
              </a:rPr>
              <a:t>Smt</a:t>
            </a:r>
            <a:r>
              <a:rPr lang="en-US" sz="2400" dirty="0">
                <a:latin typeface="Franklin Gothic Medium" pitchFamily="34" charset="0"/>
              </a:rPr>
              <a:t>. </a:t>
            </a:r>
            <a:r>
              <a:rPr lang="en-US" sz="2400" dirty="0" err="1">
                <a:latin typeface="Franklin Gothic Medium" pitchFamily="34" charset="0"/>
              </a:rPr>
              <a:t>Lija</a:t>
            </a:r>
            <a:r>
              <a:rPr lang="en-US" sz="2400" dirty="0">
                <a:latin typeface="Franklin Gothic Medium" pitchFamily="34" charset="0"/>
              </a:rPr>
              <a:t> T is </a:t>
            </a:r>
            <a:r>
              <a:rPr lang="en-US" sz="2400" dirty="0" smtClean="0">
                <a:latin typeface="Franklin Gothic Medium" pitchFamily="34" charset="0"/>
              </a:rPr>
              <a:t>receiving the </a:t>
            </a:r>
            <a:r>
              <a:rPr lang="en-US" sz="2400" dirty="0">
                <a:latin typeface="Franklin Gothic Medium" pitchFamily="34" charset="0"/>
              </a:rPr>
              <a:t>“Best Women Entrepreneur” </a:t>
            </a:r>
            <a:r>
              <a:rPr lang="en-US" sz="2400" dirty="0" smtClean="0">
                <a:latin typeface="Franklin Gothic Medium" pitchFamily="34" charset="0"/>
              </a:rPr>
              <a:t>Award</a:t>
            </a:r>
            <a:r>
              <a:rPr lang="en-US" sz="2400" dirty="0">
                <a:latin typeface="Franklin Gothic Medium" pitchFamily="34" charset="0"/>
              </a:rPr>
              <a:t>.</a:t>
            </a:r>
          </a:p>
          <a:p>
            <a:pPr marL="0" indent="0" algn="just">
              <a:buNone/>
            </a:pPr>
            <a:endParaRPr lang="en-US" sz="2650" b="1" dirty="0">
              <a:latin typeface="Franklin Gothic Book" pitchFamily="34" charset="0"/>
            </a:endParaRPr>
          </a:p>
        </p:txBody>
      </p:sp>
    </p:spTree>
    <p:extLst>
      <p:ext uri="{BB962C8B-B14F-4D97-AF65-F5344CB8AC3E}">
        <p14:creationId xmlns:p14="http://schemas.microsoft.com/office/powerpoint/2010/main" val="36375561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Kerala Financial </a:t>
            </a:r>
            <a:r>
              <a:rPr lang="en-US" sz="4900" b="1" dirty="0">
                <a:latin typeface="Franklin Gothic Medium" pitchFamily="34" charset="0"/>
              </a:rPr>
              <a:t>Corporation </a:t>
            </a:r>
            <a:r>
              <a:rPr lang="en-US" sz="4900" b="1" dirty="0" smtClean="0">
                <a:latin typeface="Franklin Gothic Medium" pitchFamily="34" charset="0"/>
              </a:rPr>
              <a:t>{KFC</a:t>
            </a:r>
            <a:r>
              <a:rPr lang="en-US" sz="4900" b="1" dirty="0">
                <a:latin typeface="Franklin Gothic Medium" pitchFamily="34" charset="0"/>
              </a:rPr>
              <a:t>}, </a:t>
            </a:r>
            <a:r>
              <a:rPr lang="en-US" sz="4900" b="1" dirty="0" smtClean="0">
                <a:latin typeface="Franklin Gothic Medium" pitchFamily="34" charset="0"/>
              </a:rPr>
              <a:t>Thiruvananthapuram</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US" sz="4700" b="1" dirty="0" err="1">
                <a:latin typeface="Franklin Gothic Book" pitchFamily="34" charset="0"/>
              </a:rPr>
              <a:t>Caramin</a:t>
            </a:r>
            <a:r>
              <a:rPr lang="en-US" sz="4700" b="1" dirty="0">
                <a:latin typeface="Franklin Gothic Book" pitchFamily="34" charset="0"/>
              </a:rPr>
              <a:t> Extract</a:t>
            </a:r>
          </a:p>
        </p:txBody>
      </p:sp>
      <p:pic>
        <p:nvPicPr>
          <p:cNvPr id="2050" name="Picture 2" descr="C:\Users\i3\Documents\COSIDICI AWARDS\AWARD-2024\AWARDEES\KFC\CaraminExtracts\CaraminExtracts\Partners Ph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416314"/>
            <a:ext cx="2438523" cy="3657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1" name="Picture 3" descr="C:\Users\i3\Documents\COSIDICI AWARDS\AWARD-2024\AWARDEES\KFC\CaraminExtracts\CaraminExtracts\Factory 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046" y="2362200"/>
            <a:ext cx="5573498" cy="4191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073914"/>
            <a:ext cx="3253046" cy="707886"/>
          </a:xfrm>
          <a:prstGeom prst="rect">
            <a:avLst/>
          </a:prstGeom>
          <a:noFill/>
        </p:spPr>
        <p:txBody>
          <a:bodyPr wrap="square" rtlCol="0">
            <a:spAutoFit/>
          </a:bodyPr>
          <a:lstStyle/>
          <a:p>
            <a:pPr algn="ctr"/>
            <a:r>
              <a:rPr lang="en-US" sz="2000" b="1" dirty="0" smtClean="0">
                <a:latin typeface="Franklin Gothic Medium" pitchFamily="34" charset="0"/>
              </a:rPr>
              <a:t>Shri </a:t>
            </a:r>
            <a:r>
              <a:rPr lang="en-US" sz="2000" b="1" dirty="0" err="1" smtClean="0">
                <a:latin typeface="Franklin Gothic Medium" pitchFamily="34" charset="0"/>
              </a:rPr>
              <a:t>Ajith</a:t>
            </a:r>
            <a:r>
              <a:rPr lang="en-US" sz="2000" b="1" dirty="0" smtClean="0">
                <a:latin typeface="Franklin Gothic Medium" pitchFamily="34" charset="0"/>
              </a:rPr>
              <a:t> T </a:t>
            </a:r>
            <a:r>
              <a:rPr lang="en-US" sz="2000" b="1" dirty="0" err="1" smtClean="0">
                <a:latin typeface="Franklin Gothic Medium" pitchFamily="34" charset="0"/>
              </a:rPr>
              <a:t>T</a:t>
            </a:r>
            <a:r>
              <a:rPr lang="en-US" sz="2000" b="1" dirty="0" smtClean="0">
                <a:latin typeface="Franklin Gothic Medium" pitchFamily="34" charset="0"/>
              </a:rPr>
              <a:t>  &amp;  </a:t>
            </a:r>
          </a:p>
          <a:p>
            <a:pPr algn="ctr"/>
            <a:r>
              <a:rPr lang="en-US" sz="2000" b="1" dirty="0" smtClean="0">
                <a:latin typeface="Franklin Gothic Medium" pitchFamily="34" charset="0"/>
              </a:rPr>
              <a:t>Shri </a:t>
            </a:r>
            <a:r>
              <a:rPr lang="en-US" sz="2000" b="1" dirty="0" err="1" smtClean="0">
                <a:latin typeface="Franklin Gothic Medium" pitchFamily="34" charset="0"/>
              </a:rPr>
              <a:t>Arun</a:t>
            </a:r>
            <a:r>
              <a:rPr lang="en-US" sz="2000" b="1" dirty="0" smtClean="0">
                <a:latin typeface="Franklin Gothic Medium" pitchFamily="34" charset="0"/>
              </a:rPr>
              <a:t> Kamal</a:t>
            </a:r>
            <a:endParaRPr lang="en-US" sz="2000" dirty="0">
              <a:latin typeface="Franklin Gothic Medium" pitchFamily="34" charset="0"/>
            </a:endParaRPr>
          </a:p>
        </p:txBody>
      </p:sp>
    </p:spTree>
    <p:extLst>
      <p:ext uri="{BB962C8B-B14F-4D97-AF65-F5344CB8AC3E}">
        <p14:creationId xmlns:p14="http://schemas.microsoft.com/office/powerpoint/2010/main" val="35674599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828800"/>
          </a:xfrm>
        </p:spPr>
        <p:txBody>
          <a:bodyPr>
            <a:normAutofit fontScale="90000"/>
          </a:bodyPr>
          <a:lstStyle/>
          <a:p>
            <a:r>
              <a:rPr lang="en-US" sz="4000" b="1" dirty="0" smtClean="0">
                <a:latin typeface="Franklin Gothic Medium" pitchFamily="34" charset="0"/>
              </a:rPr>
              <a:t>Andhra Pradesh State Financial Corporation {APSFC}, Vijayawada</a:t>
            </a:r>
            <a:br>
              <a:rPr lang="en-US" sz="4000" b="1" dirty="0" smtClean="0">
                <a:latin typeface="Franklin Gothic Medium" pitchFamily="34" charset="0"/>
              </a:rPr>
            </a:br>
            <a:r>
              <a:rPr lang="en-US" sz="1200" b="1" dirty="0">
                <a:latin typeface="Franklin Gothic Medium" pitchFamily="34" charset="0"/>
              </a:rPr>
              <a:t> </a:t>
            </a: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b="1" dirty="0" smtClean="0">
                <a:latin typeface="Franklin Gothic Medium" pitchFamily="34" charset="0"/>
              </a:rPr>
              <a:t>M/s </a:t>
            </a:r>
            <a:r>
              <a:rPr lang="en-US" b="1" dirty="0" err="1" smtClean="0">
                <a:latin typeface="Franklin Gothic Medium" pitchFamily="34" charset="0"/>
              </a:rPr>
              <a:t>Swas</a:t>
            </a:r>
            <a:r>
              <a:rPr lang="en-US" b="1" dirty="0" smtClean="0">
                <a:latin typeface="Franklin Gothic Medium" pitchFamily="34" charset="0"/>
              </a:rPr>
              <a:t> Industries</a:t>
            </a:r>
            <a:endParaRPr lang="en-US" b="1" dirty="0">
              <a:latin typeface="Franklin Gothic Medium" pitchFamily="34" charset="0"/>
            </a:endParaRPr>
          </a:p>
        </p:txBody>
      </p:sp>
      <p:pic>
        <p:nvPicPr>
          <p:cNvPr id="4" name="Image 8"/>
          <p:cNvPicPr/>
          <p:nvPr/>
        </p:nvPicPr>
        <p:blipFill rotWithShape="1">
          <a:blip r:embed="rId2" cstate="print"/>
          <a:srcRect l="67" r="151"/>
          <a:stretch/>
        </p:blipFill>
        <p:spPr>
          <a:xfrm>
            <a:off x="285750" y="1991678"/>
            <a:ext cx="2686050" cy="2828925"/>
          </a:xfrm>
          <a:prstGeom prst="rect">
            <a:avLst/>
          </a:prstGeom>
          <a:ln w="88900" cap="sq" cmpd="thickThin">
            <a:solidFill>
              <a:srgbClr val="000000"/>
            </a:solidFill>
            <a:prstDash val="solid"/>
            <a:miter lim="800000"/>
          </a:ln>
          <a:effectLst>
            <a:innerShdw blurRad="76200">
              <a:srgbClr val="000000"/>
            </a:innerShdw>
          </a:effectLst>
        </p:spPr>
      </p:pic>
      <p:pic>
        <p:nvPicPr>
          <p:cNvPr id="5" name="Image 6"/>
          <p:cNvPicPr/>
          <p:nvPr/>
        </p:nvPicPr>
        <p:blipFill>
          <a:blip r:embed="rId3" cstate="print"/>
          <a:stretch>
            <a:fillRect/>
          </a:stretch>
        </p:blipFill>
        <p:spPr>
          <a:xfrm>
            <a:off x="3276601" y="4495800"/>
            <a:ext cx="5562600" cy="2156460"/>
          </a:xfrm>
          <a:prstGeom prst="rect">
            <a:avLst/>
          </a:prstGeom>
          <a:ln w="88900" cap="sq" cmpd="thickThin">
            <a:solidFill>
              <a:srgbClr val="000000"/>
            </a:solidFill>
            <a:prstDash val="solid"/>
            <a:miter lim="800000"/>
          </a:ln>
          <a:effectLst>
            <a:innerShdw blurRad="76200">
              <a:srgbClr val="000000"/>
            </a:innerShdw>
          </a:effectLst>
        </p:spPr>
      </p:pic>
      <p:pic>
        <p:nvPicPr>
          <p:cNvPr id="6" name="Image 7"/>
          <p:cNvPicPr/>
          <p:nvPr/>
        </p:nvPicPr>
        <p:blipFill rotWithShape="1">
          <a:blip r:embed="rId4" cstate="print"/>
          <a:srcRect b="112"/>
          <a:stretch/>
        </p:blipFill>
        <p:spPr>
          <a:xfrm>
            <a:off x="3276600" y="1996440"/>
            <a:ext cx="5562600" cy="2118360"/>
          </a:xfrm>
          <a:prstGeom prst="rect">
            <a:avLst/>
          </a:prstGeom>
          <a:ln w="88900" cap="sq" cmpd="thickThin">
            <a:solidFill>
              <a:srgbClr val="000000"/>
            </a:solidFill>
            <a:prstDash val="solid"/>
            <a:miter lim="800000"/>
          </a:ln>
          <a:effectLst>
            <a:innerShdw blurRad="76200">
              <a:srgbClr val="000000"/>
            </a:innerShdw>
          </a:effectLst>
        </p:spPr>
      </p:pic>
      <p:sp>
        <p:nvSpPr>
          <p:cNvPr id="8" name="TextBox 7"/>
          <p:cNvSpPr txBox="1"/>
          <p:nvPr/>
        </p:nvSpPr>
        <p:spPr>
          <a:xfrm>
            <a:off x="152400" y="4876800"/>
            <a:ext cx="2971800" cy="461665"/>
          </a:xfrm>
          <a:prstGeom prst="rect">
            <a:avLst/>
          </a:prstGeom>
          <a:noFill/>
        </p:spPr>
        <p:txBody>
          <a:bodyPr wrap="square" rtlCol="0">
            <a:spAutoFit/>
          </a:bodyPr>
          <a:lstStyle/>
          <a:p>
            <a:r>
              <a:rPr lang="en-US" sz="2400" b="1" dirty="0" smtClean="0">
                <a:latin typeface="Franklin Gothic Medium" pitchFamily="34" charset="0"/>
              </a:rPr>
              <a:t>Shri </a:t>
            </a:r>
            <a:r>
              <a:rPr lang="en-US" sz="2400" b="1" dirty="0" err="1" smtClean="0">
                <a:latin typeface="Franklin Gothic Medium" pitchFamily="34" charset="0"/>
              </a:rPr>
              <a:t>Nagaraju</a:t>
            </a:r>
            <a:r>
              <a:rPr lang="en-US" sz="2400" b="1" dirty="0" smtClean="0">
                <a:latin typeface="Franklin Gothic Medium" pitchFamily="34" charset="0"/>
              </a:rPr>
              <a:t> </a:t>
            </a:r>
            <a:r>
              <a:rPr lang="en-US" sz="2400" b="1" dirty="0" err="1" smtClean="0">
                <a:latin typeface="Franklin Gothic Medium" pitchFamily="34" charset="0"/>
              </a:rPr>
              <a:t>Dasari</a:t>
            </a:r>
            <a:endParaRPr lang="en-US" sz="2400" b="1" dirty="0"/>
          </a:p>
        </p:txBody>
      </p:sp>
    </p:spTree>
    <p:extLst>
      <p:ext uri="{BB962C8B-B14F-4D97-AF65-F5344CB8AC3E}">
        <p14:creationId xmlns:p14="http://schemas.microsoft.com/office/powerpoint/2010/main" val="39620344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Kerala Financial </a:t>
            </a:r>
            <a:r>
              <a:rPr lang="en-US" sz="4900" b="1" dirty="0">
                <a:latin typeface="Franklin Gothic Medium" pitchFamily="34" charset="0"/>
              </a:rPr>
              <a:t>Corporation </a:t>
            </a:r>
            <a:r>
              <a:rPr lang="en-US" sz="4900" b="1" dirty="0" smtClean="0">
                <a:latin typeface="Franklin Gothic Medium" pitchFamily="34" charset="0"/>
              </a:rPr>
              <a:t>{KFC</a:t>
            </a:r>
            <a:r>
              <a:rPr lang="en-US" sz="4900" b="1" dirty="0">
                <a:latin typeface="Franklin Gothic Medium" pitchFamily="34" charset="0"/>
              </a:rPr>
              <a:t>}, </a:t>
            </a:r>
            <a:r>
              <a:rPr lang="en-US" sz="4900" b="1" dirty="0" smtClean="0">
                <a:latin typeface="Franklin Gothic Medium" pitchFamily="34" charset="0"/>
              </a:rPr>
              <a:t>Thiruvananthapuram</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US" sz="4700" b="1" dirty="0" err="1">
                <a:latin typeface="Franklin Gothic Book" pitchFamily="34" charset="0"/>
              </a:rPr>
              <a:t>Caramin</a:t>
            </a:r>
            <a:r>
              <a:rPr lang="en-US" sz="4700" b="1" dirty="0">
                <a:latin typeface="Franklin Gothic Book" pitchFamily="34" charset="0"/>
              </a:rPr>
              <a:t> Extract</a:t>
            </a:r>
          </a:p>
        </p:txBody>
      </p:sp>
      <p:sp>
        <p:nvSpPr>
          <p:cNvPr id="8" name="Content Placeholder 7"/>
          <p:cNvSpPr>
            <a:spLocks noGrp="1"/>
          </p:cNvSpPr>
          <p:nvPr>
            <p:ph idx="1"/>
          </p:nvPr>
        </p:nvSpPr>
        <p:spPr>
          <a:xfrm>
            <a:off x="228600" y="2971800"/>
            <a:ext cx="8763000" cy="3733800"/>
          </a:xfrm>
        </p:spPr>
        <p:txBody>
          <a:bodyPr>
            <a:noAutofit/>
          </a:bodyPr>
          <a:lstStyle/>
          <a:p>
            <a:pPr marL="0" indent="0" algn="just">
              <a:buNone/>
            </a:pPr>
            <a:r>
              <a:rPr lang="en-US" sz="2400" dirty="0">
                <a:latin typeface="Franklin Gothic Medium" pitchFamily="34" charset="0"/>
              </a:rPr>
              <a:t>M/s </a:t>
            </a:r>
            <a:r>
              <a:rPr lang="en-US" sz="2400" dirty="0" err="1">
                <a:latin typeface="Franklin Gothic Medium" pitchFamily="34" charset="0"/>
              </a:rPr>
              <a:t>Caramin</a:t>
            </a:r>
            <a:r>
              <a:rPr lang="en-US" sz="2400" dirty="0">
                <a:latin typeface="Franklin Gothic Medium" pitchFamily="34" charset="0"/>
              </a:rPr>
              <a:t> Extract partnership firm established by Shri </a:t>
            </a:r>
            <a:r>
              <a:rPr lang="en-US" sz="2400" dirty="0" err="1">
                <a:latin typeface="Franklin Gothic Medium" pitchFamily="34" charset="0"/>
              </a:rPr>
              <a:t>Ajith</a:t>
            </a:r>
            <a:r>
              <a:rPr lang="en-US" sz="2400" dirty="0">
                <a:latin typeface="Franklin Gothic Medium" pitchFamily="34" charset="0"/>
              </a:rPr>
              <a:t> T </a:t>
            </a:r>
            <a:r>
              <a:rPr lang="en-US" sz="2400" dirty="0" err="1">
                <a:latin typeface="Franklin Gothic Medium" pitchFamily="34" charset="0"/>
              </a:rPr>
              <a:t>T</a:t>
            </a:r>
            <a:r>
              <a:rPr lang="en-US" sz="2400" dirty="0">
                <a:latin typeface="Franklin Gothic Medium" pitchFamily="34" charset="0"/>
              </a:rPr>
              <a:t> and Shri </a:t>
            </a:r>
            <a:r>
              <a:rPr lang="en-US" sz="2400" dirty="0" err="1">
                <a:latin typeface="Franklin Gothic Medium" pitchFamily="34" charset="0"/>
              </a:rPr>
              <a:t>Arun</a:t>
            </a:r>
            <a:r>
              <a:rPr lang="en-US" sz="2400" dirty="0">
                <a:latin typeface="Franklin Gothic Medium" pitchFamily="34" charset="0"/>
              </a:rPr>
              <a:t> Kamal in the year 2021 taken financial assistance of Rs. 57.41 lakhs from KFC. </a:t>
            </a:r>
            <a:r>
              <a:rPr lang="en-US" sz="2400" dirty="0" smtClean="0">
                <a:latin typeface="Franklin Gothic Medium" pitchFamily="34" charset="0"/>
              </a:rPr>
              <a:t>In the 1</a:t>
            </a:r>
            <a:r>
              <a:rPr lang="en-US" sz="2400" baseline="30000" dirty="0" smtClean="0">
                <a:latin typeface="Franklin Gothic Medium" pitchFamily="34" charset="0"/>
              </a:rPr>
              <a:t>st</a:t>
            </a:r>
            <a:r>
              <a:rPr lang="en-US" sz="2400" dirty="0" smtClean="0">
                <a:latin typeface="Franklin Gothic Medium" pitchFamily="34" charset="0"/>
              </a:rPr>
              <a:t> Phase their products viz. cocoa powder &amp; cocoa butter are produced in the factory and sold to meet external requirements. </a:t>
            </a:r>
            <a:r>
              <a:rPr lang="en-US" sz="2400" dirty="0">
                <a:latin typeface="Franklin Gothic Medium" pitchFamily="34" charset="0"/>
              </a:rPr>
              <a:t>The Unit is engaged in the production and sale of cocoa products. The company procures cocoa from a group of 200 farmers.  Shri </a:t>
            </a:r>
            <a:r>
              <a:rPr lang="en-US" sz="2400" dirty="0" err="1">
                <a:latin typeface="Franklin Gothic Medium" pitchFamily="34" charset="0"/>
              </a:rPr>
              <a:t>Ajith</a:t>
            </a:r>
            <a:r>
              <a:rPr lang="en-US" sz="2400" dirty="0">
                <a:latin typeface="Franklin Gothic Medium" pitchFamily="34" charset="0"/>
              </a:rPr>
              <a:t> T </a:t>
            </a:r>
            <a:r>
              <a:rPr lang="en-US" sz="2400" dirty="0" err="1">
                <a:latin typeface="Franklin Gothic Medium" pitchFamily="34" charset="0"/>
              </a:rPr>
              <a:t>T</a:t>
            </a:r>
            <a:r>
              <a:rPr lang="en-US" sz="2400" dirty="0">
                <a:latin typeface="Franklin Gothic Medium" pitchFamily="34" charset="0"/>
              </a:rPr>
              <a:t> and Shri </a:t>
            </a:r>
            <a:r>
              <a:rPr lang="en-US" sz="2400" dirty="0" err="1">
                <a:latin typeface="Franklin Gothic Medium" pitchFamily="34" charset="0"/>
              </a:rPr>
              <a:t>Arun</a:t>
            </a:r>
            <a:r>
              <a:rPr lang="en-US" sz="2400" dirty="0">
                <a:latin typeface="Franklin Gothic Medium" pitchFamily="34" charset="0"/>
              </a:rPr>
              <a:t> Kamal were being conferred with “Most Environmental Friendly Unit” </a:t>
            </a:r>
            <a:r>
              <a:rPr lang="en-US" sz="2400" dirty="0" smtClean="0">
                <a:latin typeface="Franklin Gothic Medium" pitchFamily="34" charset="0"/>
              </a:rPr>
              <a:t>award.</a:t>
            </a:r>
            <a:endParaRPr lang="en-US" sz="2400" dirty="0">
              <a:latin typeface="Franklin Gothic Medium" pitchFamily="34" charset="0"/>
            </a:endParaRPr>
          </a:p>
          <a:p>
            <a:pPr marL="0" indent="0" algn="just">
              <a:buNone/>
            </a:pPr>
            <a:endParaRPr lang="en-US" sz="3300" dirty="0">
              <a:latin typeface="Franklin Gothic Medium" pitchFamily="34" charset="0"/>
            </a:endParaRPr>
          </a:p>
        </p:txBody>
      </p:sp>
    </p:spTree>
    <p:extLst>
      <p:ext uri="{BB962C8B-B14F-4D97-AF65-F5344CB8AC3E}">
        <p14:creationId xmlns:p14="http://schemas.microsoft.com/office/powerpoint/2010/main" val="23761188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Kerala Financial </a:t>
            </a:r>
            <a:r>
              <a:rPr lang="en-US" sz="4900" b="1" dirty="0">
                <a:latin typeface="Franklin Gothic Medium" pitchFamily="34" charset="0"/>
              </a:rPr>
              <a:t>Corporation </a:t>
            </a:r>
            <a:r>
              <a:rPr lang="en-US" sz="4900" b="1" dirty="0" smtClean="0">
                <a:latin typeface="Franklin Gothic Medium" pitchFamily="34" charset="0"/>
              </a:rPr>
              <a:t>{KFC</a:t>
            </a:r>
            <a:r>
              <a:rPr lang="en-US" sz="4900" b="1" dirty="0">
                <a:latin typeface="Franklin Gothic Medium" pitchFamily="34" charset="0"/>
              </a:rPr>
              <a:t>}, </a:t>
            </a:r>
            <a:r>
              <a:rPr lang="en-US" sz="4900" b="1" dirty="0" smtClean="0">
                <a:latin typeface="Franklin Gothic Medium" pitchFamily="34" charset="0"/>
              </a:rPr>
              <a:t>Thiruvananthapuram</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smtClean="0">
                <a:latin typeface="Franklin Gothic Book" pitchFamily="34" charset="0"/>
              </a:rPr>
              <a:t>M/s Alibi Global Private Ltd.</a:t>
            </a:r>
            <a:endParaRPr lang="en-US" sz="4700" b="1" dirty="0">
              <a:latin typeface="Franklin Gothic Book" pitchFamily="34" charset="0"/>
            </a:endParaRPr>
          </a:p>
        </p:txBody>
      </p:sp>
      <p:pic>
        <p:nvPicPr>
          <p:cNvPr id="3074" name="Picture 2" descr="C:\Users\i3\Documents\COSIDICI AWARDS\AWARD-2024\AWARDEES\TIIC\Alibi\Alibi\Sowmya Bala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2781300"/>
            <a:ext cx="2286000" cy="28575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075" name="Picture 3" descr="C:\Users\i3\Documents\COSIDICI AWARDS\AWARD-2024\AWARDEES\TIIC\Alibi\Alibi\Office_Pic_Alibi.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2438400"/>
            <a:ext cx="5715000" cy="4038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 y="5741313"/>
            <a:ext cx="2971800" cy="430887"/>
          </a:xfrm>
          <a:prstGeom prst="rect">
            <a:avLst/>
          </a:prstGeom>
          <a:noFill/>
        </p:spPr>
        <p:txBody>
          <a:bodyPr wrap="square" rtlCol="0">
            <a:spAutoFit/>
          </a:bodyPr>
          <a:lstStyle/>
          <a:p>
            <a:pPr algn="ctr"/>
            <a:r>
              <a:rPr lang="en-US" sz="2200" b="1" dirty="0" smtClean="0">
                <a:latin typeface="Franklin Gothic Book" pitchFamily="34" charset="0"/>
              </a:rPr>
              <a:t>Ms. </a:t>
            </a:r>
            <a:r>
              <a:rPr lang="en-US" sz="2200" b="1" dirty="0" err="1" smtClean="0">
                <a:latin typeface="Franklin Gothic Book" pitchFamily="34" charset="0"/>
              </a:rPr>
              <a:t>Sowmya</a:t>
            </a:r>
            <a:r>
              <a:rPr lang="en-US" sz="2200" b="1" dirty="0" smtClean="0">
                <a:latin typeface="Franklin Gothic Book" pitchFamily="34" charset="0"/>
              </a:rPr>
              <a:t> </a:t>
            </a:r>
            <a:r>
              <a:rPr lang="en-US" sz="2200" b="1" dirty="0" err="1" smtClean="0">
                <a:latin typeface="Franklin Gothic Book" pitchFamily="34" charset="0"/>
              </a:rPr>
              <a:t>Balan</a:t>
            </a:r>
            <a:endParaRPr lang="en-US" sz="2200" dirty="0">
              <a:latin typeface="Franklin Gothic Book" pitchFamily="34" charset="0"/>
            </a:endParaRPr>
          </a:p>
        </p:txBody>
      </p:sp>
    </p:spTree>
    <p:extLst>
      <p:ext uri="{BB962C8B-B14F-4D97-AF65-F5344CB8AC3E}">
        <p14:creationId xmlns:p14="http://schemas.microsoft.com/office/powerpoint/2010/main" val="19919377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Kerala Financial </a:t>
            </a:r>
            <a:r>
              <a:rPr lang="en-US" sz="4900" b="1" dirty="0">
                <a:latin typeface="Franklin Gothic Medium" pitchFamily="34" charset="0"/>
              </a:rPr>
              <a:t>Corporation </a:t>
            </a:r>
            <a:r>
              <a:rPr lang="en-US" sz="4900" b="1" dirty="0" smtClean="0">
                <a:latin typeface="Franklin Gothic Medium" pitchFamily="34" charset="0"/>
              </a:rPr>
              <a:t>{KFC</a:t>
            </a:r>
            <a:r>
              <a:rPr lang="en-US" sz="4900" b="1" dirty="0">
                <a:latin typeface="Franklin Gothic Medium" pitchFamily="34" charset="0"/>
              </a:rPr>
              <a:t>}, </a:t>
            </a:r>
            <a:r>
              <a:rPr lang="en-US" sz="4900" b="1" dirty="0" smtClean="0">
                <a:latin typeface="Franklin Gothic Medium" pitchFamily="34" charset="0"/>
              </a:rPr>
              <a:t>Thiruvananthapuram</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Alibi Global Private Ltd.</a:t>
            </a:r>
          </a:p>
        </p:txBody>
      </p:sp>
      <p:sp>
        <p:nvSpPr>
          <p:cNvPr id="8" name="Content Placeholder 7"/>
          <p:cNvSpPr>
            <a:spLocks noGrp="1"/>
          </p:cNvSpPr>
          <p:nvPr>
            <p:ph idx="1"/>
          </p:nvPr>
        </p:nvSpPr>
        <p:spPr>
          <a:xfrm>
            <a:off x="152400" y="2514600"/>
            <a:ext cx="8839200" cy="4191000"/>
          </a:xfrm>
        </p:spPr>
        <p:txBody>
          <a:bodyPr>
            <a:noAutofit/>
          </a:bodyPr>
          <a:lstStyle/>
          <a:p>
            <a:pPr marL="0" indent="0" algn="just">
              <a:buNone/>
            </a:pPr>
            <a:r>
              <a:rPr lang="en-US" sz="2400" dirty="0">
                <a:latin typeface="Franklin Gothic Medium" pitchFamily="34" charset="0"/>
              </a:rPr>
              <a:t>M/s Alibi Global Private Ltd. established by Ms. </a:t>
            </a:r>
            <a:r>
              <a:rPr lang="en-US" sz="2400" dirty="0" err="1">
                <a:latin typeface="Franklin Gothic Medium" pitchFamily="34" charset="0"/>
              </a:rPr>
              <a:t>Sowmya</a:t>
            </a:r>
            <a:r>
              <a:rPr lang="en-US" sz="2400" dirty="0">
                <a:latin typeface="Franklin Gothic Medium" pitchFamily="34" charset="0"/>
              </a:rPr>
              <a:t> </a:t>
            </a:r>
            <a:r>
              <a:rPr lang="en-US" sz="2400" dirty="0" err="1">
                <a:latin typeface="Franklin Gothic Medium" pitchFamily="34" charset="0"/>
              </a:rPr>
              <a:t>Balan</a:t>
            </a:r>
            <a:r>
              <a:rPr lang="en-US" sz="2400" dirty="0">
                <a:latin typeface="Franklin Gothic Medium" pitchFamily="34" charset="0"/>
              </a:rPr>
              <a:t> in the year 2020 and taken financial assistance of Rs.5 Crore from KFC.   </a:t>
            </a:r>
            <a:r>
              <a:rPr lang="en-US" sz="2400" dirty="0" smtClean="0">
                <a:latin typeface="Franklin Gothic Medium" pitchFamily="34" charset="0"/>
              </a:rPr>
              <a:t>Alibi is India’s </a:t>
            </a:r>
            <a:r>
              <a:rPr lang="en-US" sz="2400" dirty="0">
                <a:latin typeface="Franklin Gothic Medium" pitchFamily="34" charset="0"/>
              </a:rPr>
              <a:t>First NABL Accredited Cyber Forensic Private Lab; Cyber Forensics &amp; </a:t>
            </a:r>
            <a:r>
              <a:rPr lang="en-US" sz="2400" dirty="0" err="1" smtClean="0">
                <a:latin typeface="Franklin Gothic Medium" pitchFamily="34" charset="0"/>
              </a:rPr>
              <a:t>Defence</a:t>
            </a:r>
            <a:r>
              <a:rPr lang="en-US" sz="2400" dirty="0" smtClean="0">
                <a:latin typeface="Franklin Gothic Medium" pitchFamily="34" charset="0"/>
              </a:rPr>
              <a:t> </a:t>
            </a:r>
            <a:r>
              <a:rPr lang="en-US" sz="2400" dirty="0">
                <a:latin typeface="Franklin Gothic Medium" pitchFamily="34" charset="0"/>
              </a:rPr>
              <a:t>Solutions with operation centers at Chennai &amp; New Delhi, led by well qualified industry experts. </a:t>
            </a:r>
            <a:r>
              <a:rPr lang="en-US" sz="2400" dirty="0" smtClean="0">
                <a:latin typeface="Franklin Gothic Medium" pitchFamily="34" charset="0"/>
              </a:rPr>
              <a:t>The </a:t>
            </a:r>
            <a:r>
              <a:rPr lang="en-US" sz="2400" dirty="0">
                <a:latin typeface="Franklin Gothic Medium" pitchFamily="34" charset="0"/>
              </a:rPr>
              <a:t>unit has obtained ISO/IEC 17025:2017 &amp; ISO/IEC 27001:2013 certification. Alibi is the </a:t>
            </a:r>
            <a:r>
              <a:rPr lang="en-US" sz="2400" dirty="0" err="1">
                <a:latin typeface="Franklin Gothic Medium" pitchFamily="34" charset="0"/>
              </a:rPr>
              <a:t>MoU</a:t>
            </a:r>
            <a:r>
              <a:rPr lang="en-US" sz="2400" dirty="0">
                <a:latin typeface="Franklin Gothic Medium" pitchFamily="34" charset="0"/>
              </a:rPr>
              <a:t> partner of IIT Bombay, IIT </a:t>
            </a:r>
            <a:r>
              <a:rPr lang="en-US" sz="2400" dirty="0" err="1">
                <a:latin typeface="Franklin Gothic Medium" pitchFamily="34" charset="0"/>
              </a:rPr>
              <a:t>Kottayam</a:t>
            </a:r>
            <a:r>
              <a:rPr lang="en-US" sz="2400" dirty="0">
                <a:latin typeface="Franklin Gothic Medium" pitchFamily="34" charset="0"/>
              </a:rPr>
              <a:t> and many other Universities in the </a:t>
            </a:r>
            <a:r>
              <a:rPr lang="en-US" sz="2400" dirty="0" smtClean="0">
                <a:latin typeface="Franklin Gothic Medium" pitchFamily="34" charset="0"/>
              </a:rPr>
              <a:t>country, </a:t>
            </a:r>
            <a:r>
              <a:rPr lang="en-US" sz="2400" dirty="0">
                <a:latin typeface="Franklin Gothic Medium" pitchFamily="34" charset="0"/>
              </a:rPr>
              <a:t>for technology partnership and also for imparting digital forensics &amp; cyber security training to the students &amp; faculties. </a:t>
            </a:r>
            <a:r>
              <a:rPr lang="en-US" sz="2400" dirty="0" smtClean="0">
                <a:latin typeface="Franklin Gothic Medium" pitchFamily="34" charset="0"/>
              </a:rPr>
              <a:t>Ms</a:t>
            </a:r>
            <a:r>
              <a:rPr lang="en-US" sz="2400" dirty="0">
                <a:latin typeface="Franklin Gothic Medium" pitchFamily="34" charset="0"/>
              </a:rPr>
              <a:t>. </a:t>
            </a:r>
            <a:r>
              <a:rPr lang="en-US" sz="2400" dirty="0" err="1">
                <a:latin typeface="Franklin Gothic Medium" pitchFamily="34" charset="0"/>
              </a:rPr>
              <a:t>Sowmya</a:t>
            </a:r>
            <a:r>
              <a:rPr lang="en-US" sz="2400" dirty="0">
                <a:latin typeface="Franklin Gothic Medium" pitchFamily="34" charset="0"/>
              </a:rPr>
              <a:t> </a:t>
            </a:r>
            <a:r>
              <a:rPr lang="en-US" sz="2400" dirty="0" err="1">
                <a:latin typeface="Franklin Gothic Medium" pitchFamily="34" charset="0"/>
              </a:rPr>
              <a:t>Balan</a:t>
            </a:r>
            <a:r>
              <a:rPr lang="en-US" sz="2400" dirty="0">
                <a:latin typeface="Franklin Gothic Medium" pitchFamily="34" charset="0"/>
              </a:rPr>
              <a:t> is being conferred with the “Most Innovative product” </a:t>
            </a:r>
            <a:r>
              <a:rPr lang="en-US" sz="2400" dirty="0" smtClean="0">
                <a:latin typeface="Franklin Gothic Medium" pitchFamily="34" charset="0"/>
              </a:rPr>
              <a:t>Award</a:t>
            </a:r>
            <a:r>
              <a:rPr lang="en-US" sz="2400" dirty="0">
                <a:latin typeface="Franklin Gothic Medium" pitchFamily="34" charset="0"/>
              </a:rPr>
              <a:t>.</a:t>
            </a:r>
          </a:p>
          <a:p>
            <a:pPr marL="0" indent="0" algn="just">
              <a:buNone/>
            </a:pPr>
            <a:endParaRPr lang="en-US" sz="3500" b="1" dirty="0">
              <a:latin typeface="Franklin Gothic Book" pitchFamily="34" charset="0"/>
            </a:endParaRPr>
          </a:p>
        </p:txBody>
      </p:sp>
    </p:spTree>
    <p:extLst>
      <p:ext uri="{BB962C8B-B14F-4D97-AF65-F5344CB8AC3E}">
        <p14:creationId xmlns:p14="http://schemas.microsoft.com/office/powerpoint/2010/main" val="2682572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Kerala Financial </a:t>
            </a:r>
            <a:r>
              <a:rPr lang="en-US" sz="4900" b="1" dirty="0">
                <a:latin typeface="Franklin Gothic Medium" pitchFamily="34" charset="0"/>
              </a:rPr>
              <a:t>Corporation </a:t>
            </a:r>
            <a:r>
              <a:rPr lang="en-US" sz="4900" b="1" dirty="0" smtClean="0">
                <a:latin typeface="Franklin Gothic Medium" pitchFamily="34" charset="0"/>
              </a:rPr>
              <a:t>{KFC</a:t>
            </a:r>
            <a:r>
              <a:rPr lang="en-US" sz="4900" b="1" dirty="0">
                <a:latin typeface="Franklin Gothic Medium" pitchFamily="34" charset="0"/>
              </a:rPr>
              <a:t>}, </a:t>
            </a:r>
            <a:r>
              <a:rPr lang="en-US" sz="4900" b="1" dirty="0" smtClean="0">
                <a:latin typeface="Franklin Gothic Medium" pitchFamily="34" charset="0"/>
              </a:rPr>
              <a:t>Thiruvananthapuram</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smtClean="0">
                <a:latin typeface="Franklin Gothic Book" pitchFamily="34" charset="0"/>
              </a:rPr>
              <a:t>M/s </a:t>
            </a:r>
            <a:r>
              <a:rPr lang="en-US" sz="4700" b="1" dirty="0">
                <a:latin typeface="Franklin Gothic Book" pitchFamily="34" charset="0"/>
              </a:rPr>
              <a:t>Bio </a:t>
            </a:r>
            <a:r>
              <a:rPr lang="en-US" sz="4700" b="1" dirty="0" err="1">
                <a:latin typeface="Franklin Gothic Book" pitchFamily="34" charset="0"/>
              </a:rPr>
              <a:t>Ingredia</a:t>
            </a:r>
            <a:r>
              <a:rPr lang="en-US" sz="4700" b="1" dirty="0">
                <a:latin typeface="Franklin Gothic Book" pitchFamily="34" charset="0"/>
              </a:rPr>
              <a:t> Naturals </a:t>
            </a:r>
            <a:r>
              <a:rPr lang="en-US" sz="4700" b="1" dirty="0" err="1">
                <a:latin typeface="Franklin Gothic Book" pitchFamily="34" charset="0"/>
              </a:rPr>
              <a:t>Pvt</a:t>
            </a:r>
            <a:r>
              <a:rPr lang="en-US" sz="4700" b="1" dirty="0">
                <a:latin typeface="Franklin Gothic Book" pitchFamily="34" charset="0"/>
              </a:rPr>
              <a:t> Ltd</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9" r="28" b="212"/>
          <a:stretch/>
        </p:blipFill>
        <p:spPr bwMode="auto">
          <a:xfrm>
            <a:off x="4571999" y="2438400"/>
            <a:ext cx="4267201" cy="41148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4" t="58" r="149" b="66"/>
          <a:stretch/>
        </p:blipFill>
        <p:spPr bwMode="auto">
          <a:xfrm>
            <a:off x="304800" y="3124199"/>
            <a:ext cx="1752600" cy="259080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49" t="284" r="134"/>
          <a:stretch/>
        </p:blipFill>
        <p:spPr bwMode="auto">
          <a:xfrm>
            <a:off x="2514600" y="3124199"/>
            <a:ext cx="1711402" cy="259080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0" y="5791200"/>
            <a:ext cx="2209800" cy="400110"/>
          </a:xfrm>
          <a:prstGeom prst="rect">
            <a:avLst/>
          </a:prstGeom>
          <a:noFill/>
        </p:spPr>
        <p:txBody>
          <a:bodyPr wrap="square" rtlCol="0">
            <a:spAutoFit/>
          </a:bodyPr>
          <a:lstStyle/>
          <a:p>
            <a:pPr algn="ctr"/>
            <a:r>
              <a:rPr lang="en-US" sz="2000" b="1" dirty="0" smtClean="0">
                <a:latin typeface="Franklin Gothic Book" pitchFamily="34" charset="0"/>
              </a:rPr>
              <a:t>Shri </a:t>
            </a:r>
            <a:r>
              <a:rPr lang="en-US" sz="2000" b="1" dirty="0" err="1" smtClean="0">
                <a:latin typeface="Franklin Gothic Book" pitchFamily="34" charset="0"/>
              </a:rPr>
              <a:t>Arjun</a:t>
            </a:r>
            <a:r>
              <a:rPr lang="en-US" sz="2000" b="1" dirty="0" smtClean="0">
                <a:latin typeface="Franklin Gothic Book" pitchFamily="34" charset="0"/>
              </a:rPr>
              <a:t> Mathew</a:t>
            </a:r>
            <a:endParaRPr lang="en-US" sz="2000" dirty="0">
              <a:latin typeface="Franklin Gothic Book" pitchFamily="34" charset="0"/>
            </a:endParaRPr>
          </a:p>
        </p:txBody>
      </p:sp>
      <p:sp>
        <p:nvSpPr>
          <p:cNvPr id="4" name="TextBox 3"/>
          <p:cNvSpPr txBox="1"/>
          <p:nvPr/>
        </p:nvSpPr>
        <p:spPr>
          <a:xfrm>
            <a:off x="2133601" y="5799892"/>
            <a:ext cx="2514599" cy="677108"/>
          </a:xfrm>
          <a:prstGeom prst="rect">
            <a:avLst/>
          </a:prstGeom>
          <a:noFill/>
        </p:spPr>
        <p:txBody>
          <a:bodyPr wrap="square" rtlCol="0">
            <a:spAutoFit/>
          </a:bodyPr>
          <a:lstStyle/>
          <a:p>
            <a:pPr algn="ctr"/>
            <a:r>
              <a:rPr lang="en-US" sz="2000" b="1" dirty="0" smtClean="0">
                <a:latin typeface="Franklin Gothic Book" pitchFamily="34" charset="0"/>
              </a:rPr>
              <a:t>Shri Jose K Mathew </a:t>
            </a:r>
            <a:endParaRPr lang="en-US" sz="2000" dirty="0" smtClean="0">
              <a:latin typeface="Franklin Gothic Book" pitchFamily="34" charset="0"/>
            </a:endParaRPr>
          </a:p>
          <a:p>
            <a:endParaRPr lang="en-US" dirty="0"/>
          </a:p>
        </p:txBody>
      </p:sp>
    </p:spTree>
    <p:extLst>
      <p:ext uri="{BB962C8B-B14F-4D97-AF65-F5344CB8AC3E}">
        <p14:creationId xmlns:p14="http://schemas.microsoft.com/office/powerpoint/2010/main" val="6077272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Kerala Financial </a:t>
            </a:r>
            <a:r>
              <a:rPr lang="en-US" sz="4900" b="1" dirty="0">
                <a:latin typeface="Franklin Gothic Medium" pitchFamily="34" charset="0"/>
              </a:rPr>
              <a:t>Corporation </a:t>
            </a:r>
            <a:r>
              <a:rPr lang="en-US" sz="4900" b="1" dirty="0" smtClean="0">
                <a:latin typeface="Franklin Gothic Medium" pitchFamily="34" charset="0"/>
              </a:rPr>
              <a:t>{KFC</a:t>
            </a:r>
            <a:r>
              <a:rPr lang="en-US" sz="4900" b="1" dirty="0">
                <a:latin typeface="Franklin Gothic Medium" pitchFamily="34" charset="0"/>
              </a:rPr>
              <a:t>}, </a:t>
            </a:r>
            <a:r>
              <a:rPr lang="en-US" sz="4900" b="1" dirty="0" smtClean="0">
                <a:latin typeface="Franklin Gothic Medium" pitchFamily="34" charset="0"/>
              </a:rPr>
              <a:t>Thiruvananthapuram</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Bio </a:t>
            </a:r>
            <a:r>
              <a:rPr lang="en-US" sz="4700" b="1" dirty="0" err="1">
                <a:latin typeface="Franklin Gothic Book" pitchFamily="34" charset="0"/>
              </a:rPr>
              <a:t>Ingredia</a:t>
            </a:r>
            <a:r>
              <a:rPr lang="en-US" sz="4700" b="1" dirty="0">
                <a:latin typeface="Franklin Gothic Book" pitchFamily="34" charset="0"/>
              </a:rPr>
              <a:t> Naturals </a:t>
            </a:r>
            <a:r>
              <a:rPr lang="en-US" sz="4700" b="1" dirty="0" err="1">
                <a:latin typeface="Franklin Gothic Book" pitchFamily="34" charset="0"/>
              </a:rPr>
              <a:t>Pvt</a:t>
            </a:r>
            <a:r>
              <a:rPr lang="en-US" sz="4700" b="1" dirty="0">
                <a:latin typeface="Franklin Gothic Book" pitchFamily="34" charset="0"/>
              </a:rPr>
              <a:t> Ltd</a:t>
            </a:r>
          </a:p>
        </p:txBody>
      </p:sp>
      <p:sp>
        <p:nvSpPr>
          <p:cNvPr id="8" name="Content Placeholder 7"/>
          <p:cNvSpPr>
            <a:spLocks noGrp="1"/>
          </p:cNvSpPr>
          <p:nvPr>
            <p:ph idx="1"/>
          </p:nvPr>
        </p:nvSpPr>
        <p:spPr>
          <a:xfrm>
            <a:off x="228600" y="2514600"/>
            <a:ext cx="8763000" cy="4191000"/>
          </a:xfrm>
        </p:spPr>
        <p:txBody>
          <a:bodyPr>
            <a:noAutofit/>
          </a:bodyPr>
          <a:lstStyle/>
          <a:p>
            <a:pPr marL="0" indent="0" algn="just">
              <a:buNone/>
            </a:pPr>
            <a:r>
              <a:rPr lang="en-US" sz="2300" dirty="0">
                <a:latin typeface="Franklin Gothic Medium" pitchFamily="34" charset="0"/>
              </a:rPr>
              <a:t>Shri Jose K Mathew &amp; Shri </a:t>
            </a:r>
            <a:r>
              <a:rPr lang="en-US" sz="2300" dirty="0" err="1">
                <a:latin typeface="Franklin Gothic Medium" pitchFamily="34" charset="0"/>
              </a:rPr>
              <a:t>Arjun</a:t>
            </a:r>
            <a:r>
              <a:rPr lang="en-US" sz="2300" dirty="0">
                <a:latin typeface="Franklin Gothic Medium" pitchFamily="34" charset="0"/>
              </a:rPr>
              <a:t> Mathew established M/s Bio </a:t>
            </a:r>
            <a:r>
              <a:rPr lang="en-US" sz="2300" dirty="0" err="1">
                <a:latin typeface="Franklin Gothic Medium" pitchFamily="34" charset="0"/>
              </a:rPr>
              <a:t>Ingredia</a:t>
            </a:r>
            <a:r>
              <a:rPr lang="en-US" sz="2300" dirty="0">
                <a:latin typeface="Franklin Gothic Medium" pitchFamily="34" charset="0"/>
              </a:rPr>
              <a:t> Naturals Pvt. Ltd. in the year 2015 and took financial assistance of Rs.773.00 Lakhs from KFC.  The unit manufactures oleoresin, essential oils, </a:t>
            </a:r>
            <a:r>
              <a:rPr lang="en-US" sz="2300" dirty="0" err="1">
                <a:latin typeface="Franklin Gothic Medium" pitchFamily="34" charset="0"/>
              </a:rPr>
              <a:t>nutraceuticals</a:t>
            </a:r>
            <a:r>
              <a:rPr lang="en-US" sz="2300" dirty="0">
                <a:latin typeface="Franklin Gothic Medium" pitchFamily="34" charset="0"/>
              </a:rPr>
              <a:t> &amp; natural </a:t>
            </a:r>
            <a:r>
              <a:rPr lang="en-US" sz="2300" dirty="0" err="1">
                <a:latin typeface="Franklin Gothic Medium" pitchFamily="34" charset="0"/>
              </a:rPr>
              <a:t>colours</a:t>
            </a:r>
            <a:r>
              <a:rPr lang="en-US" sz="2300" dirty="0">
                <a:latin typeface="Franklin Gothic Medium" pitchFamily="34" charset="0"/>
              </a:rPr>
              <a:t>. </a:t>
            </a:r>
            <a:r>
              <a:rPr lang="en-US" sz="2300" dirty="0" smtClean="0">
                <a:latin typeface="Franklin Gothic Medium" pitchFamily="34" charset="0"/>
              </a:rPr>
              <a:t>The </a:t>
            </a:r>
            <a:r>
              <a:rPr lang="en-US" sz="2300" dirty="0">
                <a:latin typeface="Franklin Gothic Medium" pitchFamily="34" charset="0"/>
              </a:rPr>
              <a:t>unit has obtained GFSI(Global Food Safety Initiative) certification in 2022 and in the process of obtaining SEDEX (Supplier Ethical Data Exchange) Certification. They are approved by USFDA (United State Food and Drug Administration). They are developing the Industrial premises MIYAWAKI Forest comprising of 1000 trees.  Shri Jose K Mathew &amp; Shri Arjun Mathew are being conferred with the “Best Exporting Unit” Award.</a:t>
            </a:r>
          </a:p>
          <a:p>
            <a:pPr marL="0" indent="0" algn="just">
              <a:buNone/>
            </a:pPr>
            <a:endParaRPr lang="en-US" sz="3500" b="1" dirty="0">
              <a:latin typeface="Franklin Gothic Book" pitchFamily="34" charset="0"/>
            </a:endParaRPr>
          </a:p>
        </p:txBody>
      </p:sp>
    </p:spTree>
    <p:extLst>
      <p:ext uri="{BB962C8B-B14F-4D97-AF65-F5344CB8AC3E}">
        <p14:creationId xmlns:p14="http://schemas.microsoft.com/office/powerpoint/2010/main" val="34436797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304800"/>
            <a:ext cx="8915400" cy="1447800"/>
          </a:xfrm>
        </p:spPr>
        <p:txBody>
          <a:bodyPr>
            <a:normAutofit fontScale="90000"/>
          </a:bodyPr>
          <a:lstStyle/>
          <a:p>
            <a:r>
              <a:rPr lang="en-US" sz="4900" b="1" dirty="0" smtClean="0">
                <a:latin typeface="Franklin Gothic Book" panose="020B0503020102020204" pitchFamily="34" charset="0"/>
              </a:rPr>
              <a:t>Karnataka State Financial Corporation {KSFC}, Bangalore </a:t>
            </a:r>
            <a:br>
              <a:rPr lang="en-US" sz="4900" b="1" dirty="0" smtClean="0">
                <a:latin typeface="Franklin Gothic Book" panose="020B0503020102020204" pitchFamily="34" charset="0"/>
              </a:rPr>
            </a:br>
            <a:r>
              <a:rPr lang="en-US" sz="1000" b="1" dirty="0">
                <a:latin typeface="Franklin Gothic Book" panose="020B0503020102020204" pitchFamily="34" charset="0"/>
              </a:rPr>
              <a:t> </a:t>
            </a:r>
            <a:r>
              <a:rPr lang="en-US" sz="1000" b="1" dirty="0" smtClean="0">
                <a:latin typeface="Franklin Gothic Book" panose="020B0503020102020204" pitchFamily="34" charset="0"/>
              </a:rPr>
              <a:t> </a:t>
            </a:r>
            <a:br>
              <a:rPr lang="en-US" sz="1000" b="1" dirty="0" smtClean="0">
                <a:latin typeface="Franklin Gothic Book" panose="020B0503020102020204" pitchFamily="34" charset="0"/>
              </a:rPr>
            </a:br>
            <a:r>
              <a:rPr lang="en-US" b="1" dirty="0" smtClean="0">
                <a:latin typeface="Franklin Gothic Book" panose="020B0503020102020204" pitchFamily="34" charset="0"/>
              </a:rPr>
              <a:t>M/s </a:t>
            </a:r>
            <a:r>
              <a:rPr lang="en-US" b="1" dirty="0" err="1" smtClean="0">
                <a:latin typeface="Franklin Gothic Book" panose="020B0503020102020204" pitchFamily="34" charset="0"/>
              </a:rPr>
              <a:t>Manjula</a:t>
            </a:r>
            <a:r>
              <a:rPr lang="en-US" b="1" dirty="0" smtClean="0">
                <a:latin typeface="Franklin Gothic Book" panose="020B0503020102020204" pitchFamily="34" charset="0"/>
              </a:rPr>
              <a:t> </a:t>
            </a:r>
            <a:r>
              <a:rPr lang="en-US" b="1" dirty="0" err="1">
                <a:latin typeface="Franklin Gothic Book" panose="020B0503020102020204" pitchFamily="34" charset="0"/>
              </a:rPr>
              <a:t>Netralaya</a:t>
            </a:r>
            <a:r>
              <a:rPr lang="en-US" b="1" dirty="0">
                <a:latin typeface="Franklin Gothic Book" panose="020B0503020102020204" pitchFamily="34" charset="0"/>
              </a:rPr>
              <a:t> [Eye hospital</a:t>
            </a:r>
            <a:r>
              <a:rPr lang="en-US" b="1" dirty="0" smtClean="0">
                <a:latin typeface="Franklin Gothic Book" panose="020B0503020102020204" pitchFamily="34" charset="0"/>
              </a:rPr>
              <a:t>]</a:t>
            </a:r>
            <a:endParaRPr lang="en-US" sz="1000" b="1" dirty="0">
              <a:latin typeface="Franklin Gothic Book" panose="020B0503020102020204" pitchFamily="34" charset="0"/>
            </a:endParaRPr>
          </a:p>
        </p:txBody>
      </p:sp>
      <p:pic>
        <p:nvPicPr>
          <p:cNvPr id="1026" name="Picture 2" descr="C:\Users\dell\Downloads\KSFC 10TH COSIDICI AWRADEES PROFILES\KSFC 10TH COSIDICI AWRADEES PROFILES\1 MANJULA NETRALAYA\1 PROMOTER - MANJULA.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1001" y="2743200"/>
            <a:ext cx="1672546" cy="2514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027" name="Picture 3" descr="C:\Users\dell\Downloads\KSFC 10TH COSIDICI AWRADEES PROFILES\KSFC 10TH COSIDICI AWRADEES PROFILES\1 MANJULA NETRALAYA\2 MANJULA NETRALA RECEPTI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 r="51"/>
          <a:stretch/>
        </p:blipFill>
        <p:spPr bwMode="auto">
          <a:xfrm>
            <a:off x="2362200" y="2170516"/>
            <a:ext cx="6473952" cy="204413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028" name="Picture 4" descr="C:\Users\dell\Downloads\KSFC 10TH COSIDICI AWRADEES PROFILES\KSFC 10TH COSIDICI AWRADEES PROFILES\1 MANJULA NETRALAYA\4 MANJULA NETRALAYA OPERTAION THEAT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2362200" y="4419599"/>
            <a:ext cx="6477000" cy="2133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5" name="TextBox 4"/>
          <p:cNvSpPr txBox="1"/>
          <p:nvPr/>
        </p:nvSpPr>
        <p:spPr>
          <a:xfrm>
            <a:off x="0" y="5257800"/>
            <a:ext cx="2362200" cy="400110"/>
          </a:xfrm>
          <a:prstGeom prst="rect">
            <a:avLst/>
          </a:prstGeom>
          <a:noFill/>
        </p:spPr>
        <p:txBody>
          <a:bodyPr wrap="square" rtlCol="0">
            <a:spAutoFit/>
          </a:bodyPr>
          <a:lstStyle/>
          <a:p>
            <a:pPr algn="ctr"/>
            <a:r>
              <a:rPr lang="en-US" sz="2000" b="1" dirty="0">
                <a:latin typeface="Franklin Gothic Book" panose="020B0503020102020204" pitchFamily="34" charset="0"/>
              </a:rPr>
              <a:t>Dr. </a:t>
            </a:r>
            <a:r>
              <a:rPr lang="en-US" sz="2000" b="1" dirty="0" err="1">
                <a:latin typeface="Franklin Gothic Book" panose="020B0503020102020204" pitchFamily="34" charset="0"/>
              </a:rPr>
              <a:t>Manjula</a:t>
            </a:r>
            <a:r>
              <a:rPr lang="en-US" sz="2000" b="1" dirty="0">
                <a:latin typeface="Franklin Gothic Book" panose="020B0503020102020204" pitchFamily="34" charset="0"/>
              </a:rPr>
              <a:t> B </a:t>
            </a:r>
            <a:r>
              <a:rPr lang="en-US" sz="2000" b="1" dirty="0" smtClean="0">
                <a:latin typeface="Franklin Gothic Book" panose="020B0503020102020204" pitchFamily="34" charset="0"/>
              </a:rPr>
              <a:t>N </a:t>
            </a:r>
            <a:endParaRPr lang="en-US" sz="2000" b="1" dirty="0">
              <a:latin typeface="Franklin Gothic Book" panose="020B0503020102020204" pitchFamily="34" charset="0"/>
            </a:endParaRPr>
          </a:p>
        </p:txBody>
      </p:sp>
    </p:spTree>
    <p:extLst>
      <p:ext uri="{BB962C8B-B14F-4D97-AF65-F5344CB8AC3E}">
        <p14:creationId xmlns:p14="http://schemas.microsoft.com/office/powerpoint/2010/main" val="2414650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438400"/>
            <a:ext cx="8839200" cy="4419600"/>
          </a:xfrm>
        </p:spPr>
        <p:txBody>
          <a:bodyPr>
            <a:normAutofit/>
          </a:bodyPr>
          <a:lstStyle/>
          <a:p>
            <a:pPr marL="0" indent="0" algn="just">
              <a:buNone/>
            </a:pPr>
            <a:r>
              <a:rPr lang="en-US" sz="2400" dirty="0">
                <a:latin typeface="Franklin Gothic Medium" pitchFamily="34" charset="0"/>
              </a:rPr>
              <a:t>Dr. </a:t>
            </a:r>
            <a:r>
              <a:rPr lang="en-US" sz="2400" dirty="0" err="1">
                <a:latin typeface="Franklin Gothic Medium" pitchFamily="34" charset="0"/>
              </a:rPr>
              <a:t>Manjula</a:t>
            </a:r>
            <a:r>
              <a:rPr lang="en-US" sz="2400" dirty="0">
                <a:latin typeface="Franklin Gothic Medium" pitchFamily="34" charset="0"/>
              </a:rPr>
              <a:t> B N established M/s </a:t>
            </a:r>
            <a:r>
              <a:rPr lang="en-US" sz="2400" dirty="0" err="1">
                <a:latin typeface="Franklin Gothic Medium" pitchFamily="34" charset="0"/>
              </a:rPr>
              <a:t>Manjula</a:t>
            </a:r>
            <a:r>
              <a:rPr lang="en-US" sz="2400" dirty="0">
                <a:latin typeface="Franklin Gothic Medium" pitchFamily="34" charset="0"/>
              </a:rPr>
              <a:t> </a:t>
            </a:r>
            <a:r>
              <a:rPr lang="en-US" sz="2400" dirty="0" err="1">
                <a:latin typeface="Franklin Gothic Medium" pitchFamily="34" charset="0"/>
              </a:rPr>
              <a:t>Netralaya</a:t>
            </a:r>
            <a:r>
              <a:rPr lang="en-US" sz="2400" dirty="0">
                <a:latin typeface="Franklin Gothic Medium" pitchFamily="34" charset="0"/>
              </a:rPr>
              <a:t> [Eye hospital] in the year 2016 with financial assistance of Rs.57.00 Lakhs from KSFC.  The hospital started in 2016 with a small out patient examination room an operating theatre in a 800sq feet space.  The unit has expanded and are currently housed in a 3 floors 4500 </a:t>
            </a:r>
            <a:r>
              <a:rPr lang="en-US" sz="2400" dirty="0" err="1">
                <a:latin typeface="Franklin Gothic Medium" pitchFamily="34" charset="0"/>
              </a:rPr>
              <a:t>sq</a:t>
            </a:r>
            <a:r>
              <a:rPr lang="en-US" sz="2400" dirty="0">
                <a:latin typeface="Franklin Gothic Medium" pitchFamily="34" charset="0"/>
              </a:rPr>
              <a:t> feet building , providing out patient, in patient and pan ophthalmic surgical services and treated more than 40000 out patients and operated conducted 2000 surgeries.  The unit has conducted several screening eye camps under </a:t>
            </a:r>
            <a:r>
              <a:rPr lang="en-US" sz="2400" dirty="0" err="1">
                <a:latin typeface="Franklin Gothic Medium" pitchFamily="34" charset="0"/>
              </a:rPr>
              <a:t>Yeshasvini</a:t>
            </a:r>
            <a:r>
              <a:rPr lang="en-US" sz="2400" dirty="0">
                <a:latin typeface="Franklin Gothic Medium" pitchFamily="34" charset="0"/>
              </a:rPr>
              <a:t>, SKDRDP, Lions club etc. The unit currently employed Totally 07 </a:t>
            </a:r>
            <a:r>
              <a:rPr lang="en-US" sz="2400" dirty="0" smtClean="0">
                <a:latin typeface="Franklin Gothic Medium" pitchFamily="34" charset="0"/>
              </a:rPr>
              <a:t>staff.  </a:t>
            </a:r>
            <a:endParaRPr lang="en-US" sz="2400" dirty="0">
              <a:latin typeface="Franklin Gothic Medium" pitchFamily="34" charset="0"/>
            </a:endParaRPr>
          </a:p>
          <a:p>
            <a:endParaRPr lang="en-US" dirty="0"/>
          </a:p>
        </p:txBody>
      </p:sp>
      <p:sp>
        <p:nvSpPr>
          <p:cNvPr id="4" name="Title 1"/>
          <p:cNvSpPr>
            <a:spLocks noGrp="1"/>
          </p:cNvSpPr>
          <p:nvPr>
            <p:ph type="title"/>
          </p:nvPr>
        </p:nvSpPr>
        <p:spPr>
          <a:xfrm>
            <a:off x="152400" y="304800"/>
            <a:ext cx="8915400" cy="1447800"/>
          </a:xfrm>
        </p:spPr>
        <p:txBody>
          <a:bodyPr>
            <a:normAutofit fontScale="90000"/>
          </a:bodyPr>
          <a:lstStyle/>
          <a:p>
            <a:r>
              <a:rPr lang="en-US" sz="4900" b="1" dirty="0" smtClean="0">
                <a:latin typeface="Franklin Gothic Book" panose="020B0503020102020204" pitchFamily="34" charset="0"/>
              </a:rPr>
              <a:t>Karnataka State Financial Corporation {KSFC}, Bangalore </a:t>
            </a:r>
            <a:r>
              <a:rPr lang="en-US" sz="4200" b="1" dirty="0" smtClean="0">
                <a:latin typeface="Franklin Gothic Book" panose="020B0503020102020204" pitchFamily="34" charset="0"/>
              </a:rPr>
              <a:t/>
            </a:r>
            <a:br>
              <a:rPr lang="en-US" sz="4200" b="1" dirty="0" smtClean="0">
                <a:latin typeface="Franklin Gothic Book" panose="020B0503020102020204" pitchFamily="34" charset="0"/>
              </a:rPr>
            </a:br>
            <a:r>
              <a:rPr lang="en-US" sz="1000" b="1" dirty="0">
                <a:latin typeface="Franklin Gothic Book" panose="020B0503020102020204" pitchFamily="34" charset="0"/>
              </a:rPr>
              <a:t> </a:t>
            </a:r>
            <a:r>
              <a:rPr lang="en-US" sz="1000" b="1" dirty="0" smtClean="0">
                <a:latin typeface="Franklin Gothic Book" panose="020B0503020102020204" pitchFamily="34" charset="0"/>
              </a:rPr>
              <a:t> </a:t>
            </a:r>
            <a:br>
              <a:rPr lang="en-US" sz="1000" b="1" dirty="0" smtClean="0">
                <a:latin typeface="Franklin Gothic Book" panose="020B0503020102020204" pitchFamily="34" charset="0"/>
              </a:rPr>
            </a:br>
            <a:r>
              <a:rPr lang="en-US" b="1" dirty="0" smtClean="0">
                <a:latin typeface="Franklin Gothic Book" panose="020B0503020102020204" pitchFamily="34" charset="0"/>
              </a:rPr>
              <a:t>M/s </a:t>
            </a:r>
            <a:r>
              <a:rPr lang="en-US" b="1" dirty="0" err="1" smtClean="0">
                <a:latin typeface="Franklin Gothic Book" panose="020B0503020102020204" pitchFamily="34" charset="0"/>
              </a:rPr>
              <a:t>Manjula</a:t>
            </a:r>
            <a:r>
              <a:rPr lang="en-US" b="1" dirty="0" smtClean="0">
                <a:latin typeface="Franklin Gothic Book" panose="020B0503020102020204" pitchFamily="34" charset="0"/>
              </a:rPr>
              <a:t> </a:t>
            </a:r>
            <a:r>
              <a:rPr lang="en-US" b="1" dirty="0" err="1">
                <a:latin typeface="Franklin Gothic Book" panose="020B0503020102020204" pitchFamily="34" charset="0"/>
              </a:rPr>
              <a:t>Netralaya</a:t>
            </a:r>
            <a:r>
              <a:rPr lang="en-US" b="1" dirty="0">
                <a:latin typeface="Franklin Gothic Book" panose="020B0503020102020204" pitchFamily="34" charset="0"/>
              </a:rPr>
              <a:t> [Eye hospital</a:t>
            </a:r>
            <a:r>
              <a:rPr lang="en-US" b="1" dirty="0" smtClean="0">
                <a:latin typeface="Franklin Gothic Book" panose="020B0503020102020204" pitchFamily="34" charset="0"/>
              </a:rPr>
              <a:t>]</a:t>
            </a:r>
            <a:endParaRPr lang="en-US" sz="1000" b="1" dirty="0">
              <a:latin typeface="Franklin Gothic Book" panose="020B0503020102020204" pitchFamily="34" charset="0"/>
            </a:endParaRPr>
          </a:p>
        </p:txBody>
      </p:sp>
    </p:spTree>
    <p:extLst>
      <p:ext uri="{BB962C8B-B14F-4D97-AF65-F5344CB8AC3E}">
        <p14:creationId xmlns:p14="http://schemas.microsoft.com/office/powerpoint/2010/main" val="3601838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28600"/>
            <a:ext cx="8915400" cy="1447800"/>
          </a:xfrm>
        </p:spPr>
        <p:txBody>
          <a:bodyPr>
            <a:normAutofit fontScale="90000"/>
          </a:bodyPr>
          <a:lstStyle/>
          <a:p>
            <a:r>
              <a:rPr lang="en-US" sz="4900" b="1" dirty="0" smtClean="0">
                <a:latin typeface="Franklin Gothic Book" panose="020B0503020102020204" pitchFamily="34" charset="0"/>
              </a:rPr>
              <a:t>Karnataka State Financial Corporation {KSFC}, Bangalore </a:t>
            </a:r>
            <a:r>
              <a:rPr lang="en-US" sz="4200" b="1" dirty="0" smtClean="0">
                <a:latin typeface="Franklin Gothic Book" panose="020B0503020102020204" pitchFamily="34" charset="0"/>
              </a:rPr>
              <a:t/>
            </a:r>
            <a:br>
              <a:rPr lang="en-US" sz="4200" b="1" dirty="0" smtClean="0">
                <a:latin typeface="Franklin Gothic Book" panose="020B0503020102020204" pitchFamily="34" charset="0"/>
              </a:rPr>
            </a:br>
            <a:r>
              <a:rPr lang="en-US" sz="1000" b="1" dirty="0">
                <a:latin typeface="Franklin Gothic Book" panose="020B0503020102020204" pitchFamily="34" charset="0"/>
              </a:rPr>
              <a:t> </a:t>
            </a:r>
            <a:r>
              <a:rPr lang="en-US" sz="1000" b="1" dirty="0" smtClean="0">
                <a:latin typeface="Franklin Gothic Book" panose="020B0503020102020204" pitchFamily="34" charset="0"/>
              </a:rPr>
              <a:t> </a:t>
            </a:r>
            <a:br>
              <a:rPr lang="en-US" sz="1000" b="1" dirty="0" smtClean="0">
                <a:latin typeface="Franklin Gothic Book" panose="020B0503020102020204" pitchFamily="34" charset="0"/>
              </a:rPr>
            </a:br>
            <a:r>
              <a:rPr lang="en-US" sz="3700" b="1" dirty="0" smtClean="0">
                <a:latin typeface="Franklin Gothic Book" panose="020B0503020102020204" pitchFamily="34" charset="0"/>
              </a:rPr>
              <a:t>M/s </a:t>
            </a:r>
            <a:r>
              <a:rPr lang="en-US" sz="3700" b="1" dirty="0" err="1">
                <a:latin typeface="Franklin Gothic Book" panose="020B0503020102020204" pitchFamily="34" charset="0"/>
              </a:rPr>
              <a:t>Trishula</a:t>
            </a:r>
            <a:r>
              <a:rPr lang="en-US" sz="3700" b="1" dirty="0">
                <a:latin typeface="Franklin Gothic Book" panose="020B0503020102020204" pitchFamily="34" charset="0"/>
              </a:rPr>
              <a:t> </a:t>
            </a:r>
            <a:r>
              <a:rPr lang="en-US" sz="3700" b="1" dirty="0" err="1">
                <a:latin typeface="Franklin Gothic Book" panose="020B0503020102020204" pitchFamily="34" charset="0"/>
              </a:rPr>
              <a:t>Vel</a:t>
            </a:r>
            <a:r>
              <a:rPr lang="en-US" sz="3700" b="1" dirty="0">
                <a:latin typeface="Franklin Gothic Book" panose="020B0503020102020204" pitchFamily="34" charset="0"/>
              </a:rPr>
              <a:t> </a:t>
            </a:r>
            <a:r>
              <a:rPr lang="en-US" sz="3700" b="1" dirty="0" err="1">
                <a:latin typeface="Franklin Gothic Book" panose="020B0503020102020204" pitchFamily="34" charset="0"/>
              </a:rPr>
              <a:t>Eshan</a:t>
            </a:r>
            <a:r>
              <a:rPr lang="en-US" sz="3700" b="1" dirty="0">
                <a:latin typeface="Franklin Gothic Book" panose="020B0503020102020204" pitchFamily="34" charset="0"/>
              </a:rPr>
              <a:t> </a:t>
            </a:r>
            <a:r>
              <a:rPr lang="en-US" sz="3700" b="1" dirty="0" smtClean="0">
                <a:latin typeface="Franklin Gothic Book" panose="020B0503020102020204" pitchFamily="34" charset="0"/>
              </a:rPr>
              <a:t>Pvt. Ltd. [Ion </a:t>
            </a:r>
            <a:r>
              <a:rPr lang="en-US" sz="3700" b="1" dirty="0">
                <a:latin typeface="Franklin Gothic Book" panose="020B0503020102020204" pitchFamily="34" charset="0"/>
              </a:rPr>
              <a:t>Battery Unit</a:t>
            </a:r>
            <a:r>
              <a:rPr lang="en-US" sz="3700" b="1" dirty="0" smtClean="0">
                <a:latin typeface="Franklin Gothic Book" panose="020B0503020102020204" pitchFamily="34" charset="0"/>
              </a:rPr>
              <a:t>]</a:t>
            </a:r>
            <a:endParaRPr lang="en-US" sz="3700" b="1" dirty="0">
              <a:latin typeface="Franklin Gothic Book" panose="020B0503020102020204" pitchFamily="34" charset="0"/>
            </a:endParaRPr>
          </a:p>
        </p:txBody>
      </p:sp>
      <p:pic>
        <p:nvPicPr>
          <p:cNvPr id="2050" name="Picture 2" descr="C:\Users\dell\Downloads\KSFC 10TH COSIDICI AWRADEES PROFILES\KSFC 10TH COSIDICI AWRADEES PROFILES\2 Trishula Vel Eshan Private Limited\2  Mr. Santhosh Promoter photo.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9" t="117" r="24" b="135"/>
          <a:stretch/>
        </p:blipFill>
        <p:spPr bwMode="auto">
          <a:xfrm>
            <a:off x="533400" y="2950029"/>
            <a:ext cx="1589314" cy="211182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1" name="Picture 3" descr="C:\Users\dell\Downloads\KSFC 10TH COSIDICI AWRADEES PROFILES\KSFC 10TH COSIDICI AWRADEES PROFILES\2 Trishula Vel Eshan Private Limited\2 Trishula Vel Eshan Private.jpeg"/>
          <p:cNvPicPr>
            <a:picLocks noChangeAspect="1" noChangeArrowheads="1"/>
          </p:cNvPicPr>
          <p:nvPr/>
        </p:nvPicPr>
        <p:blipFill rotWithShape="1">
          <a:blip r:embed="rId3">
            <a:extLst>
              <a:ext uri="{28A0092B-C50C-407E-A947-70E740481C1C}">
                <a14:useLocalDpi xmlns:a14="http://schemas.microsoft.com/office/drawing/2010/main" val="0"/>
              </a:ext>
            </a:extLst>
          </a:blip>
          <a:srcRect t="71"/>
          <a:stretch/>
        </p:blipFill>
        <p:spPr bwMode="auto">
          <a:xfrm>
            <a:off x="2819399" y="2209800"/>
            <a:ext cx="5998029" cy="433224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 y="5105400"/>
            <a:ext cx="2819399" cy="400110"/>
          </a:xfrm>
          <a:prstGeom prst="rect">
            <a:avLst/>
          </a:prstGeom>
          <a:noFill/>
        </p:spPr>
        <p:txBody>
          <a:bodyPr wrap="square" rtlCol="0">
            <a:spAutoFit/>
          </a:bodyPr>
          <a:lstStyle/>
          <a:p>
            <a:pPr algn="ctr"/>
            <a:r>
              <a:rPr lang="en-US" sz="2000" b="1" dirty="0" smtClean="0">
                <a:latin typeface="Franklin Gothic Book" panose="020B0503020102020204" pitchFamily="34" charset="0"/>
              </a:rPr>
              <a:t>Shri Santhosh Kumar J</a:t>
            </a:r>
            <a:endParaRPr lang="en-US" sz="2000" b="1" dirty="0">
              <a:latin typeface="Franklin Gothic Book" panose="020B0503020102020204" pitchFamily="34" charset="0"/>
            </a:endParaRPr>
          </a:p>
        </p:txBody>
      </p:sp>
    </p:spTree>
    <p:extLst>
      <p:ext uri="{BB962C8B-B14F-4D97-AF65-F5344CB8AC3E}">
        <p14:creationId xmlns:p14="http://schemas.microsoft.com/office/powerpoint/2010/main" val="3371997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362200"/>
            <a:ext cx="8839200" cy="4267200"/>
          </a:xfrm>
        </p:spPr>
        <p:txBody>
          <a:bodyPr>
            <a:noAutofit/>
          </a:bodyPr>
          <a:lstStyle/>
          <a:p>
            <a:pPr marL="0" indent="0" algn="just">
              <a:buNone/>
            </a:pPr>
            <a:r>
              <a:rPr lang="en-US" sz="2300" dirty="0">
                <a:latin typeface="Franklin Gothic Medium" pitchFamily="34" charset="0"/>
              </a:rPr>
              <a:t>Shri Santhosh Kumar J established M/</a:t>
            </a:r>
            <a:r>
              <a:rPr lang="en-US" sz="2300" dirty="0" err="1">
                <a:latin typeface="Franklin Gothic Medium" pitchFamily="34" charset="0"/>
              </a:rPr>
              <a:t>s.Trishula</a:t>
            </a:r>
            <a:r>
              <a:rPr lang="en-US" sz="2300" dirty="0">
                <a:latin typeface="Franklin Gothic Medium" pitchFamily="34" charset="0"/>
              </a:rPr>
              <a:t> </a:t>
            </a:r>
            <a:r>
              <a:rPr lang="en-US" sz="2300" dirty="0" err="1">
                <a:latin typeface="Franklin Gothic Medium" pitchFamily="34" charset="0"/>
              </a:rPr>
              <a:t>Vel</a:t>
            </a:r>
            <a:r>
              <a:rPr lang="en-US" sz="2300" dirty="0">
                <a:latin typeface="Franklin Gothic Medium" pitchFamily="34" charset="0"/>
              </a:rPr>
              <a:t> </a:t>
            </a:r>
            <a:r>
              <a:rPr lang="en-US" sz="2300" dirty="0" err="1">
                <a:latin typeface="Franklin Gothic Medium" pitchFamily="34" charset="0"/>
              </a:rPr>
              <a:t>Eshan</a:t>
            </a:r>
            <a:r>
              <a:rPr lang="en-US" sz="2300" dirty="0">
                <a:latin typeface="Franklin Gothic Medium" pitchFamily="34" charset="0"/>
              </a:rPr>
              <a:t> Pvt. Ltd. [Ion Battery Unit] in the year 2020 with financial assistant of Rs.16.650 from KSFC.  The unit manufactures Chemical &amp; Chemical Product, Recycling of Scrap / end of life lithium ion battery.  The unit is Karnataka’s </a:t>
            </a:r>
            <a:r>
              <a:rPr lang="en-US" sz="2300" dirty="0" err="1">
                <a:latin typeface="Franklin Gothic Medium" pitchFamily="34" charset="0"/>
              </a:rPr>
              <a:t>Ist</a:t>
            </a:r>
            <a:r>
              <a:rPr lang="en-US" sz="2300" dirty="0">
                <a:latin typeface="Franklin Gothic Medium" pitchFamily="34" charset="0"/>
              </a:rPr>
              <a:t> lithium ion battery recycler. </a:t>
            </a:r>
            <a:r>
              <a:rPr lang="en-US" sz="2300" dirty="0" smtClean="0">
                <a:latin typeface="Franklin Gothic Medium" pitchFamily="34" charset="0"/>
              </a:rPr>
              <a:t>The </a:t>
            </a:r>
            <a:r>
              <a:rPr lang="en-US" sz="2300" dirty="0">
                <a:latin typeface="Franklin Gothic Medium" pitchFamily="34" charset="0"/>
              </a:rPr>
              <a:t>unit received several awards Best emerging startup in batter Re-commerce circular economy vision awards – 2023; HDFC </a:t>
            </a:r>
            <a:r>
              <a:rPr lang="en-US" sz="2300" dirty="0" err="1">
                <a:latin typeface="Franklin Gothic Medium" pitchFamily="34" charset="0"/>
              </a:rPr>
              <a:t>Parivarthan</a:t>
            </a:r>
            <a:r>
              <a:rPr lang="en-US" sz="2300" dirty="0">
                <a:latin typeface="Franklin Gothic Medium" pitchFamily="34" charset="0"/>
              </a:rPr>
              <a:t> Grant 2023; &amp; Startup India Seed Fund 2022 etc. Its major clients are HBL, </a:t>
            </a:r>
            <a:r>
              <a:rPr lang="en-US" sz="2300" dirty="0" err="1">
                <a:latin typeface="Franklin Gothic Medium" pitchFamily="34" charset="0"/>
              </a:rPr>
              <a:t>Exicam</a:t>
            </a:r>
            <a:r>
              <a:rPr lang="en-US" sz="2300" dirty="0">
                <a:latin typeface="Franklin Gothic Medium" pitchFamily="34" charset="0"/>
              </a:rPr>
              <a:t> bounce, </a:t>
            </a:r>
            <a:r>
              <a:rPr lang="en-US" sz="2300" dirty="0" err="1">
                <a:latin typeface="Franklin Gothic Medium" pitchFamily="34" charset="0"/>
              </a:rPr>
              <a:t>yulu</a:t>
            </a:r>
            <a:r>
              <a:rPr lang="en-US" sz="2300" dirty="0">
                <a:latin typeface="Franklin Gothic Medium" pitchFamily="34" charset="0"/>
              </a:rPr>
              <a:t>,  River mobility, simple energy, </a:t>
            </a:r>
            <a:r>
              <a:rPr lang="en-US" sz="2300" dirty="0" err="1">
                <a:latin typeface="Franklin Gothic Medium" pitchFamily="34" charset="0"/>
              </a:rPr>
              <a:t>cashify</a:t>
            </a:r>
            <a:r>
              <a:rPr lang="en-US" sz="2300" dirty="0">
                <a:latin typeface="Franklin Gothic Medium" pitchFamily="34" charset="0"/>
              </a:rPr>
              <a:t> and more.  They also exports to Philippines Manila (Direct) and South Korea (through South Korean Counter Part in India). </a:t>
            </a:r>
          </a:p>
        </p:txBody>
      </p:sp>
      <p:sp>
        <p:nvSpPr>
          <p:cNvPr id="4" name="Title 1"/>
          <p:cNvSpPr>
            <a:spLocks noGrp="1"/>
          </p:cNvSpPr>
          <p:nvPr>
            <p:ph type="title"/>
          </p:nvPr>
        </p:nvSpPr>
        <p:spPr>
          <a:xfrm>
            <a:off x="152400" y="228600"/>
            <a:ext cx="8915400" cy="1447800"/>
          </a:xfrm>
        </p:spPr>
        <p:txBody>
          <a:bodyPr>
            <a:normAutofit fontScale="90000"/>
          </a:bodyPr>
          <a:lstStyle/>
          <a:p>
            <a:r>
              <a:rPr lang="en-US" sz="4900" b="1" dirty="0" smtClean="0">
                <a:latin typeface="Franklin Gothic Book" panose="020B0503020102020204" pitchFamily="34" charset="0"/>
              </a:rPr>
              <a:t>Karnataka State Financial Corporation {KSFC}, Bangalore </a:t>
            </a:r>
            <a:r>
              <a:rPr lang="en-US" sz="4200" b="1" dirty="0" smtClean="0">
                <a:latin typeface="Franklin Gothic Book" panose="020B0503020102020204" pitchFamily="34" charset="0"/>
              </a:rPr>
              <a:t/>
            </a:r>
            <a:br>
              <a:rPr lang="en-US" sz="4200" b="1" dirty="0" smtClean="0">
                <a:latin typeface="Franklin Gothic Book" panose="020B0503020102020204" pitchFamily="34" charset="0"/>
              </a:rPr>
            </a:br>
            <a:r>
              <a:rPr lang="en-US" sz="1000" b="1" dirty="0">
                <a:latin typeface="Franklin Gothic Book" panose="020B0503020102020204" pitchFamily="34" charset="0"/>
              </a:rPr>
              <a:t> </a:t>
            </a:r>
            <a:r>
              <a:rPr lang="en-US" sz="1000" b="1" dirty="0" smtClean="0">
                <a:latin typeface="Franklin Gothic Book" panose="020B0503020102020204" pitchFamily="34" charset="0"/>
              </a:rPr>
              <a:t> </a:t>
            </a:r>
            <a:br>
              <a:rPr lang="en-US" sz="1000" b="1" dirty="0" smtClean="0">
                <a:latin typeface="Franklin Gothic Book" panose="020B0503020102020204" pitchFamily="34" charset="0"/>
              </a:rPr>
            </a:br>
            <a:r>
              <a:rPr lang="en-US" sz="3600" b="1" dirty="0" smtClean="0">
                <a:latin typeface="Franklin Gothic Book" panose="020B0503020102020204" pitchFamily="34" charset="0"/>
              </a:rPr>
              <a:t>M/s </a:t>
            </a:r>
            <a:r>
              <a:rPr lang="en-US" sz="3600" b="1" dirty="0" err="1" smtClean="0">
                <a:latin typeface="Franklin Gothic Book" panose="020B0503020102020204" pitchFamily="34" charset="0"/>
              </a:rPr>
              <a:t>Trishula</a:t>
            </a:r>
            <a:r>
              <a:rPr lang="en-US" sz="3600" b="1" dirty="0" smtClean="0">
                <a:latin typeface="Franklin Gothic Book" panose="020B0503020102020204" pitchFamily="34" charset="0"/>
              </a:rPr>
              <a:t> </a:t>
            </a:r>
            <a:r>
              <a:rPr lang="en-US" sz="3600" b="1" dirty="0" err="1" smtClean="0">
                <a:latin typeface="Franklin Gothic Book" panose="020B0503020102020204" pitchFamily="34" charset="0"/>
              </a:rPr>
              <a:t>Vel</a:t>
            </a:r>
            <a:r>
              <a:rPr lang="en-US" sz="3600" b="1" dirty="0" smtClean="0">
                <a:latin typeface="Franklin Gothic Book" panose="020B0503020102020204" pitchFamily="34" charset="0"/>
              </a:rPr>
              <a:t> </a:t>
            </a:r>
            <a:r>
              <a:rPr lang="en-US" sz="3600" b="1" dirty="0" err="1" smtClean="0">
                <a:latin typeface="Franklin Gothic Book" panose="020B0503020102020204" pitchFamily="34" charset="0"/>
              </a:rPr>
              <a:t>Eshan</a:t>
            </a:r>
            <a:r>
              <a:rPr lang="en-US" sz="3600" b="1" dirty="0" smtClean="0">
                <a:latin typeface="Franklin Gothic Book" panose="020B0503020102020204" pitchFamily="34" charset="0"/>
              </a:rPr>
              <a:t> Pvt. Ltd. [Ion Battery Unit]</a:t>
            </a:r>
            <a:endParaRPr lang="en-US" sz="3800" b="1" dirty="0">
              <a:latin typeface="Franklin Gothic Book" panose="020B0503020102020204" pitchFamily="34" charset="0"/>
            </a:endParaRPr>
          </a:p>
        </p:txBody>
      </p:sp>
    </p:spTree>
    <p:extLst>
      <p:ext uri="{BB962C8B-B14F-4D97-AF65-F5344CB8AC3E}">
        <p14:creationId xmlns:p14="http://schemas.microsoft.com/office/powerpoint/2010/main" val="673676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28600"/>
            <a:ext cx="8915400" cy="1447800"/>
          </a:xfrm>
        </p:spPr>
        <p:txBody>
          <a:bodyPr>
            <a:normAutofit fontScale="90000"/>
          </a:bodyPr>
          <a:lstStyle/>
          <a:p>
            <a:r>
              <a:rPr lang="en-US" sz="4900" b="1" dirty="0" smtClean="0">
                <a:latin typeface="Franklin Gothic Book" panose="020B0503020102020204" pitchFamily="34" charset="0"/>
              </a:rPr>
              <a:t>Karnataka State Financial Corporation {KSFC}, Bangalore </a:t>
            </a:r>
            <a:br>
              <a:rPr lang="en-US" sz="4900" b="1" dirty="0" smtClean="0">
                <a:latin typeface="Franklin Gothic Book" panose="020B0503020102020204" pitchFamily="34" charset="0"/>
              </a:rPr>
            </a:br>
            <a:r>
              <a:rPr lang="en-US" sz="1000" b="1" dirty="0">
                <a:latin typeface="Franklin Gothic Book" panose="020B0503020102020204" pitchFamily="34" charset="0"/>
              </a:rPr>
              <a:t> </a:t>
            </a:r>
            <a:r>
              <a:rPr lang="en-US" sz="1000" b="1" dirty="0" smtClean="0">
                <a:latin typeface="Franklin Gothic Book" panose="020B0503020102020204" pitchFamily="34" charset="0"/>
              </a:rPr>
              <a:t> </a:t>
            </a:r>
            <a:br>
              <a:rPr lang="en-US" sz="1000" b="1" dirty="0" smtClean="0">
                <a:latin typeface="Franklin Gothic Book" panose="020B0503020102020204" pitchFamily="34" charset="0"/>
              </a:rPr>
            </a:br>
            <a:r>
              <a:rPr lang="en-US" sz="4300" b="1" dirty="0" smtClean="0">
                <a:latin typeface="Franklin Gothic Book" panose="020B0503020102020204" pitchFamily="34" charset="0"/>
              </a:rPr>
              <a:t>M/s </a:t>
            </a:r>
            <a:r>
              <a:rPr lang="en-US" sz="4300" b="1" dirty="0" err="1">
                <a:latin typeface="Franklin Gothic Book" panose="020B0503020102020204" pitchFamily="34" charset="0"/>
              </a:rPr>
              <a:t>Gorich</a:t>
            </a:r>
            <a:r>
              <a:rPr lang="en-US" sz="4300" b="1" dirty="0">
                <a:latin typeface="Franklin Gothic Book" panose="020B0503020102020204" pitchFamily="34" charset="0"/>
              </a:rPr>
              <a:t> Energy Pvt. Ltd.,[Solar </a:t>
            </a:r>
            <a:r>
              <a:rPr lang="en-US" sz="4300" b="1" dirty="0" smtClean="0">
                <a:latin typeface="Franklin Gothic Book" panose="020B0503020102020204" pitchFamily="34" charset="0"/>
              </a:rPr>
              <a:t>Energy]</a:t>
            </a:r>
            <a:r>
              <a:rPr lang="en-US" dirty="0"/>
              <a:t/>
            </a:r>
            <a:br>
              <a:rPr lang="en-US" dirty="0"/>
            </a:br>
            <a:r>
              <a:rPr lang="en-US" sz="1000" dirty="0"/>
              <a:t/>
            </a:r>
            <a:br>
              <a:rPr lang="en-US" sz="1000" dirty="0"/>
            </a:br>
            <a:endParaRPr lang="en-US" sz="1000" b="1" dirty="0">
              <a:latin typeface="Franklin Gothic Book" panose="020B0503020102020204" pitchFamily="34" charset="0"/>
            </a:endParaRPr>
          </a:p>
        </p:txBody>
      </p:sp>
      <p:pic>
        <p:nvPicPr>
          <p:cNvPr id="3074" name="Picture 2" descr="C:\Users\dell\Downloads\KSFC 10TH COSIDICI AWRADEES PROFILES\KSFC 10TH COSIDICI AWRADEES PROFILES\3 Gorich Energy Pvt. Ltd.,\2 PROMOITER HANRAJ PHOTO.jpe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1" t="109" r="96" b="15"/>
          <a:stretch/>
        </p:blipFill>
        <p:spPr bwMode="auto">
          <a:xfrm>
            <a:off x="381000" y="2514601"/>
            <a:ext cx="2017889" cy="320039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075" name="Picture 3" descr="C:\Users\dell\Downloads\KSFC 10TH COSIDICI AWRADEES PROFILES\KSFC 10TH COSIDICI AWRADEES PROFILES\3 Gorich Energy Pvt. Ltd.,\4 SOLAR PANELS.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2057400"/>
            <a:ext cx="6093345" cy="4267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5772090"/>
            <a:ext cx="2667000" cy="400110"/>
          </a:xfrm>
          <a:prstGeom prst="rect">
            <a:avLst/>
          </a:prstGeom>
          <a:noFill/>
        </p:spPr>
        <p:txBody>
          <a:bodyPr wrap="square" rtlCol="0">
            <a:spAutoFit/>
          </a:bodyPr>
          <a:lstStyle/>
          <a:p>
            <a:pPr algn="ctr"/>
            <a:r>
              <a:rPr lang="en-US" sz="2000" b="1" dirty="0" smtClean="0">
                <a:latin typeface="Franklin Gothic Book" panose="020B0503020102020204" pitchFamily="34" charset="0"/>
              </a:rPr>
              <a:t>Shri M </a:t>
            </a:r>
            <a:r>
              <a:rPr lang="en-US" sz="2000" b="1" dirty="0">
                <a:latin typeface="Franklin Gothic Book" panose="020B0503020102020204" pitchFamily="34" charset="0"/>
              </a:rPr>
              <a:t>V </a:t>
            </a:r>
            <a:r>
              <a:rPr lang="en-US" sz="2000" b="1" dirty="0" err="1">
                <a:latin typeface="Franklin Gothic Book" panose="020B0503020102020204" pitchFamily="34" charset="0"/>
              </a:rPr>
              <a:t>Rajaiah</a:t>
            </a:r>
            <a:endParaRPr lang="en-US" sz="2000" b="1" dirty="0">
              <a:latin typeface="Franklin Gothic Book" panose="020B0503020102020204" pitchFamily="34" charset="0"/>
            </a:endParaRPr>
          </a:p>
        </p:txBody>
      </p:sp>
    </p:spTree>
    <p:extLst>
      <p:ext uri="{BB962C8B-B14F-4D97-AF65-F5344CB8AC3E}">
        <p14:creationId xmlns:p14="http://schemas.microsoft.com/office/powerpoint/2010/main" val="3984361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828800"/>
          </a:xfrm>
        </p:spPr>
        <p:txBody>
          <a:bodyPr>
            <a:normAutofit fontScale="90000"/>
          </a:bodyPr>
          <a:lstStyle/>
          <a:p>
            <a:r>
              <a:rPr lang="en-US" sz="4000" b="1" dirty="0" smtClean="0">
                <a:latin typeface="Franklin Gothic Medium" pitchFamily="34" charset="0"/>
              </a:rPr>
              <a:t>Andhra Pradesh State Financial Corporation {APSFC}, Vijayawada</a:t>
            </a:r>
            <a:br>
              <a:rPr lang="en-US" sz="4000" b="1" dirty="0" smtClean="0">
                <a:latin typeface="Franklin Gothic Medium" pitchFamily="34" charset="0"/>
              </a:rPr>
            </a:br>
            <a:r>
              <a:rPr lang="en-US" sz="1200" b="1" dirty="0">
                <a:latin typeface="Franklin Gothic Medium" pitchFamily="34" charset="0"/>
              </a:rPr>
              <a:t> </a:t>
            </a: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b="1" dirty="0" smtClean="0">
                <a:latin typeface="Franklin Gothic Medium" pitchFamily="34" charset="0"/>
              </a:rPr>
              <a:t>M/s </a:t>
            </a:r>
            <a:r>
              <a:rPr lang="en-US" b="1" dirty="0" err="1" smtClean="0">
                <a:latin typeface="Franklin Gothic Medium" pitchFamily="34" charset="0"/>
              </a:rPr>
              <a:t>Swas</a:t>
            </a:r>
            <a:r>
              <a:rPr lang="en-US" b="1" dirty="0" smtClean="0">
                <a:latin typeface="Franklin Gothic Medium" pitchFamily="34" charset="0"/>
              </a:rPr>
              <a:t> Industries</a:t>
            </a:r>
            <a:endParaRPr lang="en-US" b="1" dirty="0">
              <a:latin typeface="Franklin Gothic Medium" pitchFamily="34" charset="0"/>
            </a:endParaRPr>
          </a:p>
        </p:txBody>
      </p:sp>
      <p:sp>
        <p:nvSpPr>
          <p:cNvPr id="3" name="Content Placeholder 2"/>
          <p:cNvSpPr>
            <a:spLocks noGrp="1"/>
          </p:cNvSpPr>
          <p:nvPr>
            <p:ph idx="1"/>
          </p:nvPr>
        </p:nvSpPr>
        <p:spPr>
          <a:xfrm>
            <a:off x="228600" y="2819399"/>
            <a:ext cx="8686800" cy="3962401"/>
          </a:xfrm>
        </p:spPr>
        <p:txBody>
          <a:bodyPr>
            <a:noAutofit/>
          </a:bodyPr>
          <a:lstStyle/>
          <a:p>
            <a:pPr marL="0" indent="0" algn="just">
              <a:buNone/>
            </a:pPr>
            <a:r>
              <a:rPr lang="en-US" sz="2400" dirty="0">
                <a:latin typeface="Franklin Gothic Medium" pitchFamily="34" charset="0"/>
              </a:rPr>
              <a:t>Shri </a:t>
            </a:r>
            <a:r>
              <a:rPr lang="en-US" sz="2400" dirty="0" err="1">
                <a:latin typeface="Franklin Gothic Medium" pitchFamily="34" charset="0"/>
              </a:rPr>
              <a:t>Nagaraju</a:t>
            </a:r>
            <a:r>
              <a:rPr lang="en-US" sz="2400" dirty="0">
                <a:latin typeface="Franklin Gothic Medium" pitchFamily="34" charset="0"/>
              </a:rPr>
              <a:t> </a:t>
            </a:r>
            <a:r>
              <a:rPr lang="en-US" sz="2400" dirty="0" err="1">
                <a:latin typeface="Franklin Gothic Medium" pitchFamily="34" charset="0"/>
              </a:rPr>
              <a:t>Dasari</a:t>
            </a:r>
            <a:r>
              <a:rPr lang="en-US" sz="2400" dirty="0">
                <a:latin typeface="Franklin Gothic Medium" pitchFamily="34" charset="0"/>
              </a:rPr>
              <a:t> established M/s SWAS Industries in the year 2024 with financial assistance from </a:t>
            </a:r>
            <a:r>
              <a:rPr lang="en-US" sz="2400" b="1" dirty="0">
                <a:latin typeface="Franklin Gothic Medium" pitchFamily="34" charset="0"/>
              </a:rPr>
              <a:t>APSFC</a:t>
            </a:r>
            <a:r>
              <a:rPr lang="en-US" sz="2400" dirty="0">
                <a:latin typeface="Franklin Gothic Medium" pitchFamily="34" charset="0"/>
              </a:rPr>
              <a:t> of Rs.300 Lakhs in the year 2022.  The unit started its operations in 2024 in automobile industry. The unit is delivering the products in record time duly maintaining industry standards. They gave employment to 22 workers. The unit is established adhering to the environmental standards. </a:t>
            </a:r>
            <a:r>
              <a:rPr lang="en-US" sz="2400" dirty="0" smtClean="0">
                <a:latin typeface="Franklin Gothic Medium" pitchFamily="34" charset="0"/>
              </a:rPr>
              <a:t>Shri </a:t>
            </a:r>
            <a:r>
              <a:rPr lang="en-US" sz="2400" dirty="0" err="1">
                <a:latin typeface="Franklin Gothic Medium" pitchFamily="34" charset="0"/>
              </a:rPr>
              <a:t>Nagaraju</a:t>
            </a:r>
            <a:r>
              <a:rPr lang="en-US" sz="2400" dirty="0">
                <a:latin typeface="Franklin Gothic Medium" pitchFamily="34" charset="0"/>
              </a:rPr>
              <a:t> </a:t>
            </a:r>
            <a:r>
              <a:rPr lang="en-US" sz="2400" dirty="0" err="1">
                <a:latin typeface="Franklin Gothic Medium" pitchFamily="34" charset="0"/>
              </a:rPr>
              <a:t>Dasari</a:t>
            </a:r>
            <a:r>
              <a:rPr lang="en-US" sz="2400" dirty="0">
                <a:latin typeface="Franklin Gothic Medium" pitchFamily="34" charset="0"/>
              </a:rPr>
              <a:t> is being awarded as “Best First Generation Entrepreneur”.</a:t>
            </a:r>
          </a:p>
          <a:p>
            <a:endParaRPr lang="en-US" sz="2750" b="1" dirty="0">
              <a:latin typeface="Franklin Gothic Book" pitchFamily="34" charset="0"/>
            </a:endParaRPr>
          </a:p>
        </p:txBody>
      </p:sp>
    </p:spTree>
    <p:extLst>
      <p:ext uri="{BB962C8B-B14F-4D97-AF65-F5344CB8AC3E}">
        <p14:creationId xmlns:p14="http://schemas.microsoft.com/office/powerpoint/2010/main" val="11104317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276600"/>
            <a:ext cx="8839200" cy="3352800"/>
          </a:xfrm>
        </p:spPr>
        <p:txBody>
          <a:bodyPr vert="horz" lIns="91440" tIns="45720" rIns="91440" bIns="45720" rtlCol="0">
            <a:noAutofit/>
          </a:bodyPr>
          <a:lstStyle/>
          <a:p>
            <a:pPr marL="0" indent="0" algn="just">
              <a:buNone/>
            </a:pPr>
            <a:r>
              <a:rPr lang="en-US" sz="2400" dirty="0">
                <a:latin typeface="Franklin Gothic Medium" pitchFamily="34" charset="0"/>
              </a:rPr>
              <a:t>M/s </a:t>
            </a:r>
            <a:r>
              <a:rPr lang="en-US" sz="2400" dirty="0" err="1">
                <a:latin typeface="Franklin Gothic Medium" pitchFamily="34" charset="0"/>
              </a:rPr>
              <a:t>Gorich</a:t>
            </a:r>
            <a:r>
              <a:rPr lang="en-US" sz="2400" dirty="0">
                <a:latin typeface="Franklin Gothic Medium" pitchFamily="34" charset="0"/>
              </a:rPr>
              <a:t> Energy Pvt. Ltd.,[Solar Energy ] established by Shri M V </a:t>
            </a:r>
            <a:r>
              <a:rPr lang="en-US" sz="2400" dirty="0" err="1">
                <a:latin typeface="Franklin Gothic Medium" pitchFamily="34" charset="0"/>
              </a:rPr>
              <a:t>Rajaiah</a:t>
            </a:r>
            <a:r>
              <a:rPr lang="en-US" sz="2400" dirty="0">
                <a:latin typeface="Franklin Gothic Medium" pitchFamily="34" charset="0"/>
              </a:rPr>
              <a:t> in the year 2015 with financial assistance of Rs.575.00 Lakhs from KSFC. The unit is family based private limited company started to generate solar power by establishing solar panel unit and Generate 1 Megawatt solar power using ground mount solar system support by tracker and solar power supplied to </a:t>
            </a:r>
            <a:r>
              <a:rPr lang="en-US" sz="2400" dirty="0" err="1">
                <a:latin typeface="Franklin Gothic Medium" pitchFamily="34" charset="0"/>
              </a:rPr>
              <a:t>Chamarajaynagar</a:t>
            </a:r>
            <a:r>
              <a:rPr lang="en-US" sz="2400" dirty="0">
                <a:latin typeface="Franklin Gothic Medium" pitchFamily="34" charset="0"/>
              </a:rPr>
              <a:t> Electricity Supply Company.  </a:t>
            </a:r>
          </a:p>
          <a:p>
            <a:pPr marL="0" indent="0" algn="just">
              <a:buNone/>
            </a:pPr>
            <a:endParaRPr lang="en-US" sz="2300" dirty="0">
              <a:latin typeface="Franklin Gothic Medium" pitchFamily="34" charset="0"/>
            </a:endParaRPr>
          </a:p>
        </p:txBody>
      </p:sp>
      <p:sp>
        <p:nvSpPr>
          <p:cNvPr id="4" name="Title 1"/>
          <p:cNvSpPr>
            <a:spLocks noGrp="1"/>
          </p:cNvSpPr>
          <p:nvPr>
            <p:ph type="title"/>
          </p:nvPr>
        </p:nvSpPr>
        <p:spPr>
          <a:xfrm>
            <a:off x="152400" y="228600"/>
            <a:ext cx="8915400" cy="1447800"/>
          </a:xfrm>
        </p:spPr>
        <p:txBody>
          <a:bodyPr>
            <a:normAutofit fontScale="90000"/>
          </a:bodyPr>
          <a:lstStyle/>
          <a:p>
            <a:r>
              <a:rPr lang="en-US" sz="4900" b="1" dirty="0" smtClean="0">
                <a:latin typeface="Franklin Gothic Book" panose="020B0503020102020204" pitchFamily="34" charset="0"/>
              </a:rPr>
              <a:t>Karnataka State Financial Corporation {KSFC}, Bangalore </a:t>
            </a:r>
            <a:r>
              <a:rPr lang="en-US" sz="4200" b="1" dirty="0" smtClean="0">
                <a:latin typeface="Franklin Gothic Book" panose="020B0503020102020204" pitchFamily="34" charset="0"/>
              </a:rPr>
              <a:t/>
            </a:r>
            <a:br>
              <a:rPr lang="en-US" sz="4200" b="1" dirty="0" smtClean="0">
                <a:latin typeface="Franklin Gothic Book" panose="020B0503020102020204" pitchFamily="34" charset="0"/>
              </a:rPr>
            </a:br>
            <a:r>
              <a:rPr lang="en-US" sz="1000" b="1" dirty="0" smtClean="0">
                <a:latin typeface="Franklin Gothic Book" panose="020B0503020102020204" pitchFamily="34" charset="0"/>
              </a:rPr>
              <a:t>  </a:t>
            </a:r>
            <a:br>
              <a:rPr lang="en-US" sz="1000" b="1" dirty="0" smtClean="0">
                <a:latin typeface="Franklin Gothic Book" panose="020B0503020102020204" pitchFamily="34" charset="0"/>
              </a:rPr>
            </a:br>
            <a:r>
              <a:rPr lang="en-US" sz="4300" b="1" dirty="0" smtClean="0">
                <a:latin typeface="Franklin Gothic Book" panose="020B0503020102020204" pitchFamily="34" charset="0"/>
              </a:rPr>
              <a:t>M/s </a:t>
            </a:r>
            <a:r>
              <a:rPr lang="en-US" sz="4300" b="1" dirty="0" err="1" smtClean="0">
                <a:latin typeface="Franklin Gothic Book" panose="020B0503020102020204" pitchFamily="34" charset="0"/>
              </a:rPr>
              <a:t>Gorich</a:t>
            </a:r>
            <a:r>
              <a:rPr lang="en-US" sz="4300" b="1" dirty="0" smtClean="0">
                <a:latin typeface="Franklin Gothic Book" panose="020B0503020102020204" pitchFamily="34" charset="0"/>
              </a:rPr>
              <a:t> Energy Pvt. Ltd.,[Solar Energy]</a:t>
            </a:r>
            <a:r>
              <a:rPr lang="en-US" sz="1000" dirty="0"/>
              <a:t/>
            </a:r>
            <a:br>
              <a:rPr lang="en-US" sz="1000" dirty="0"/>
            </a:br>
            <a:endParaRPr lang="en-US" sz="1000" b="1" dirty="0">
              <a:latin typeface="Franklin Gothic Book" panose="020B0503020102020204" pitchFamily="34" charset="0"/>
            </a:endParaRPr>
          </a:p>
        </p:txBody>
      </p:sp>
    </p:spTree>
    <p:extLst>
      <p:ext uri="{BB962C8B-B14F-4D97-AF65-F5344CB8AC3E}">
        <p14:creationId xmlns:p14="http://schemas.microsoft.com/office/powerpoint/2010/main" val="792961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28600"/>
            <a:ext cx="8915400" cy="1447800"/>
          </a:xfrm>
        </p:spPr>
        <p:txBody>
          <a:bodyPr>
            <a:normAutofit fontScale="90000"/>
          </a:bodyPr>
          <a:lstStyle/>
          <a:p>
            <a:r>
              <a:rPr lang="en-US" sz="4900" b="1" dirty="0" smtClean="0">
                <a:latin typeface="Franklin Gothic Book" panose="020B0503020102020204" pitchFamily="34" charset="0"/>
              </a:rPr>
              <a:t>Karnataka State Financial Corporation {KSFC}, Bangalore </a:t>
            </a:r>
            <a:br>
              <a:rPr lang="en-US" sz="4900" b="1" dirty="0" smtClean="0">
                <a:latin typeface="Franklin Gothic Book" panose="020B0503020102020204" pitchFamily="34" charset="0"/>
              </a:rPr>
            </a:br>
            <a:r>
              <a:rPr lang="en-US" sz="1000" b="1" dirty="0">
                <a:latin typeface="Franklin Gothic Book" panose="020B0503020102020204" pitchFamily="34" charset="0"/>
              </a:rPr>
              <a:t> </a:t>
            </a:r>
            <a:r>
              <a:rPr lang="en-US" sz="1000" b="1" dirty="0" smtClean="0">
                <a:latin typeface="Franklin Gothic Book" panose="020B0503020102020204" pitchFamily="34" charset="0"/>
              </a:rPr>
              <a:t> </a:t>
            </a:r>
            <a:br>
              <a:rPr lang="en-US" sz="1000" b="1" dirty="0" smtClean="0">
                <a:latin typeface="Franklin Gothic Book" panose="020B0503020102020204" pitchFamily="34" charset="0"/>
              </a:rPr>
            </a:br>
            <a:r>
              <a:rPr lang="en-US" b="1" dirty="0" smtClean="0">
                <a:latin typeface="Franklin Gothic Book" panose="020B0503020102020204" pitchFamily="34" charset="0"/>
              </a:rPr>
              <a:t>M/s </a:t>
            </a:r>
            <a:r>
              <a:rPr lang="en-US" b="1" dirty="0">
                <a:latin typeface="Franklin Gothic Book" panose="020B0503020102020204" pitchFamily="34" charset="0"/>
              </a:rPr>
              <a:t>Hotel Sky </a:t>
            </a:r>
            <a:r>
              <a:rPr lang="en-US" b="1" dirty="0" smtClean="0">
                <a:latin typeface="Franklin Gothic Book" panose="020B0503020102020204" pitchFamily="34" charset="0"/>
              </a:rPr>
              <a:t>bird</a:t>
            </a:r>
            <a:endParaRPr lang="en-US" sz="1000" b="1" dirty="0">
              <a:latin typeface="Franklin Gothic Book" panose="020B0503020102020204" pitchFamily="34" charset="0"/>
            </a:endParaRPr>
          </a:p>
        </p:txBody>
      </p:sp>
      <p:pic>
        <p:nvPicPr>
          <p:cNvPr id="4098" name="Picture 2" descr="C:\Users\dell\Downloads\KSFC 10TH COSIDICI AWRADEES PROFILES\KSFC 10TH COSIDICI AWRADEES PROFILES\4 Hotel Sky Bird\2 HOTEL PHOTO.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36" b="156"/>
          <a:stretch/>
        </p:blipFill>
        <p:spPr bwMode="auto">
          <a:xfrm>
            <a:off x="381000" y="2286000"/>
            <a:ext cx="3886200" cy="4191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100" name="Picture 4" descr="C:\Users\dell\Downloads\KSFC 10TH COSIDICI AWRADEES PROFILES\KSFC 10TH COSIDICI AWRADEES PROFILES\4 Hotel Sky Bird\4 HOTEL SKYBIRD.jpg"/>
          <p:cNvPicPr>
            <a:picLocks noChangeAspect="1" noChangeArrowheads="1"/>
          </p:cNvPicPr>
          <p:nvPr/>
        </p:nvPicPr>
        <p:blipFill rotWithShape="1">
          <a:blip r:embed="rId3">
            <a:extLst>
              <a:ext uri="{28A0092B-C50C-407E-A947-70E740481C1C}">
                <a14:useLocalDpi xmlns:a14="http://schemas.microsoft.com/office/drawing/2010/main" val="0"/>
              </a:ext>
            </a:extLst>
          </a:blip>
          <a:srcRect t="161" b="142"/>
          <a:stretch/>
        </p:blipFill>
        <p:spPr bwMode="auto">
          <a:xfrm>
            <a:off x="4572000" y="2209800"/>
            <a:ext cx="4114800" cy="4267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907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971800"/>
            <a:ext cx="8839200" cy="3657600"/>
          </a:xfrm>
        </p:spPr>
        <p:txBody>
          <a:bodyPr>
            <a:noAutofit/>
          </a:bodyPr>
          <a:lstStyle/>
          <a:p>
            <a:pPr marL="0" indent="0" algn="just">
              <a:buNone/>
            </a:pPr>
            <a:r>
              <a:rPr lang="en-US" sz="2400" dirty="0">
                <a:latin typeface="Franklin Gothic Medium" pitchFamily="34" charset="0"/>
              </a:rPr>
              <a:t>M/s Hotel Sky bird established by Smt. </a:t>
            </a:r>
            <a:r>
              <a:rPr lang="en-US" sz="2400" dirty="0" err="1">
                <a:latin typeface="Franklin Gothic Medium" pitchFamily="34" charset="0"/>
              </a:rPr>
              <a:t>Mamatha</a:t>
            </a:r>
            <a:r>
              <a:rPr lang="en-US" sz="2400" dirty="0">
                <a:latin typeface="Franklin Gothic Medium" pitchFamily="34" charset="0"/>
              </a:rPr>
              <a:t> in the year 2020 with the financial assistance of Rs.200 Lakhs from KSFC. The unit has 26 Ac Rooms &amp; Restaurants and started business near Bengaluru and </a:t>
            </a:r>
            <a:r>
              <a:rPr lang="en-US" sz="2400" dirty="0" err="1">
                <a:latin typeface="Franklin Gothic Medium" pitchFamily="34" charset="0"/>
              </a:rPr>
              <a:t>Mangaluru</a:t>
            </a:r>
            <a:r>
              <a:rPr lang="en-US" sz="2400" dirty="0">
                <a:latin typeface="Franklin Gothic Medium" pitchFamily="34" charset="0"/>
              </a:rPr>
              <a:t> highway.  The hotel and restaurant are running successfully.  The hotel provide  quality room service and food facility to local and foreign tourists.  The major tourist attractive places are </a:t>
            </a:r>
            <a:r>
              <a:rPr lang="en-US" sz="2400" dirty="0" err="1">
                <a:latin typeface="Franklin Gothic Medium" pitchFamily="34" charset="0"/>
              </a:rPr>
              <a:t>Belur</a:t>
            </a:r>
            <a:r>
              <a:rPr lang="en-US" sz="2400" dirty="0">
                <a:latin typeface="Franklin Gothic Medium" pitchFamily="34" charset="0"/>
              </a:rPr>
              <a:t>,  </a:t>
            </a:r>
            <a:r>
              <a:rPr lang="en-US" sz="2400" dirty="0" err="1">
                <a:latin typeface="Franklin Gothic Medium" pitchFamily="34" charset="0"/>
              </a:rPr>
              <a:t>Halibeedu</a:t>
            </a:r>
            <a:r>
              <a:rPr lang="en-US" sz="2400" dirty="0">
                <a:latin typeface="Franklin Gothic Medium" pitchFamily="34" charset="0"/>
              </a:rPr>
              <a:t> and </a:t>
            </a:r>
            <a:r>
              <a:rPr lang="en-US" sz="2400" dirty="0" err="1">
                <a:latin typeface="Franklin Gothic Medium" pitchFamily="34" charset="0"/>
              </a:rPr>
              <a:t>Sharavanabelagula</a:t>
            </a:r>
            <a:r>
              <a:rPr lang="en-US" sz="2400" dirty="0">
                <a:latin typeface="Franklin Gothic Medium" pitchFamily="34" charset="0"/>
              </a:rPr>
              <a:t>.  The hotel gave employment to 18 Professional &amp; supporting staff.</a:t>
            </a:r>
          </a:p>
        </p:txBody>
      </p:sp>
      <p:sp>
        <p:nvSpPr>
          <p:cNvPr id="4" name="Title 1"/>
          <p:cNvSpPr>
            <a:spLocks noGrp="1"/>
          </p:cNvSpPr>
          <p:nvPr>
            <p:ph type="title"/>
          </p:nvPr>
        </p:nvSpPr>
        <p:spPr>
          <a:xfrm>
            <a:off x="152400" y="228600"/>
            <a:ext cx="8915400" cy="1447800"/>
          </a:xfrm>
        </p:spPr>
        <p:txBody>
          <a:bodyPr>
            <a:normAutofit fontScale="90000"/>
          </a:bodyPr>
          <a:lstStyle/>
          <a:p>
            <a:r>
              <a:rPr lang="en-US" sz="4900" b="1" dirty="0" smtClean="0">
                <a:latin typeface="Franklin Gothic Book" panose="020B0503020102020204" pitchFamily="34" charset="0"/>
              </a:rPr>
              <a:t>Karnataka State Financial Corporation {KSFC}, Bangalore </a:t>
            </a:r>
            <a:r>
              <a:rPr lang="en-US" sz="4200" b="1" dirty="0" smtClean="0">
                <a:latin typeface="Franklin Gothic Book" panose="020B0503020102020204" pitchFamily="34" charset="0"/>
              </a:rPr>
              <a:t/>
            </a:r>
            <a:br>
              <a:rPr lang="en-US" sz="4200" b="1" dirty="0" smtClean="0">
                <a:latin typeface="Franklin Gothic Book" panose="020B0503020102020204" pitchFamily="34" charset="0"/>
              </a:rPr>
            </a:br>
            <a:r>
              <a:rPr lang="en-US" sz="1000" b="1" dirty="0">
                <a:latin typeface="Franklin Gothic Book" panose="020B0503020102020204" pitchFamily="34" charset="0"/>
              </a:rPr>
              <a:t> </a:t>
            </a:r>
            <a:r>
              <a:rPr lang="en-US" sz="1000" b="1" dirty="0" smtClean="0">
                <a:latin typeface="Franklin Gothic Book" panose="020B0503020102020204" pitchFamily="34" charset="0"/>
              </a:rPr>
              <a:t> </a:t>
            </a:r>
            <a:br>
              <a:rPr lang="en-US" sz="1000" b="1" dirty="0" smtClean="0">
                <a:latin typeface="Franklin Gothic Book" panose="020B0503020102020204" pitchFamily="34" charset="0"/>
              </a:rPr>
            </a:br>
            <a:r>
              <a:rPr lang="en-US" b="1" dirty="0" smtClean="0">
                <a:latin typeface="Franklin Gothic Book" panose="020B0503020102020204" pitchFamily="34" charset="0"/>
              </a:rPr>
              <a:t>M/s Hotel Sky bird</a:t>
            </a:r>
            <a:endParaRPr lang="en-US" sz="1000" b="1" dirty="0">
              <a:latin typeface="Franklin Gothic Book" panose="020B0503020102020204" pitchFamily="34" charset="0"/>
            </a:endParaRPr>
          </a:p>
        </p:txBody>
      </p:sp>
    </p:spTree>
    <p:extLst>
      <p:ext uri="{BB962C8B-B14F-4D97-AF65-F5344CB8AC3E}">
        <p14:creationId xmlns:p14="http://schemas.microsoft.com/office/powerpoint/2010/main" val="4023716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28600"/>
            <a:ext cx="8915400" cy="1447800"/>
          </a:xfrm>
        </p:spPr>
        <p:txBody>
          <a:bodyPr>
            <a:normAutofit fontScale="90000"/>
          </a:bodyPr>
          <a:lstStyle/>
          <a:p>
            <a:r>
              <a:rPr lang="en-US" sz="4900" b="1" dirty="0" smtClean="0">
                <a:latin typeface="Franklin Gothic Book" panose="020B0503020102020204" pitchFamily="34" charset="0"/>
              </a:rPr>
              <a:t>Karnataka State Financial Corporation {KSFC}, Bangalore </a:t>
            </a:r>
            <a:r>
              <a:rPr lang="en-US" sz="4200" b="1" dirty="0" smtClean="0">
                <a:latin typeface="Franklin Gothic Book" panose="020B0503020102020204" pitchFamily="34" charset="0"/>
              </a:rPr>
              <a:t/>
            </a:r>
            <a:br>
              <a:rPr lang="en-US" sz="4200" b="1" dirty="0" smtClean="0">
                <a:latin typeface="Franklin Gothic Book" panose="020B0503020102020204" pitchFamily="34" charset="0"/>
              </a:rPr>
            </a:br>
            <a:r>
              <a:rPr lang="en-US" sz="1000" b="1" dirty="0">
                <a:latin typeface="Franklin Gothic Book" panose="020B0503020102020204" pitchFamily="34" charset="0"/>
              </a:rPr>
              <a:t> </a:t>
            </a:r>
            <a:r>
              <a:rPr lang="en-US" sz="1000" b="1" dirty="0" smtClean="0">
                <a:latin typeface="Franklin Gothic Book" panose="020B0503020102020204" pitchFamily="34" charset="0"/>
              </a:rPr>
              <a:t> </a:t>
            </a:r>
            <a:br>
              <a:rPr lang="en-US" sz="1000" b="1" dirty="0" smtClean="0">
                <a:latin typeface="Franklin Gothic Book" panose="020B0503020102020204" pitchFamily="34" charset="0"/>
              </a:rPr>
            </a:br>
            <a:r>
              <a:rPr lang="en-US" sz="3600" b="1" dirty="0">
                <a:latin typeface="Franklin Gothic Book" panose="020B0503020102020204" pitchFamily="34" charset="0"/>
              </a:rPr>
              <a:t>M/s </a:t>
            </a:r>
            <a:r>
              <a:rPr lang="en-US" sz="3600" b="1" dirty="0" smtClean="0">
                <a:latin typeface="Franklin Gothic Book" panose="020B0503020102020204" pitchFamily="34" charset="0"/>
              </a:rPr>
              <a:t>Karnataka E N T Hospital &amp; Research Centre</a:t>
            </a:r>
            <a:endParaRPr lang="en-US" sz="1000" b="1" dirty="0">
              <a:latin typeface="Franklin Gothic Book" panose="020B0503020102020204" pitchFamily="34" charset="0"/>
            </a:endParaRPr>
          </a:p>
        </p:txBody>
      </p:sp>
      <p:pic>
        <p:nvPicPr>
          <p:cNvPr id="5122" name="Picture 2" descr="C:\Users\dell\Downloads\KSFC 10TH COSIDICI AWRADEES PROFILES\KSFC 10TH COSIDICI AWRADEES PROFILES\5 KARNTAKA ENT HOSPITAL\2 Dr Prahalad.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490470"/>
            <a:ext cx="1875295" cy="307213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3" name="Picture 3" descr="C:\Users\dell\Downloads\KSFC 10TH COSIDICI AWRADEES PROFILES\KSFC 10TH COSIDICI AWRADEES PROFILES\5 KARNTAKA ENT HOSPITAL\2 Karnataka ENT unit Build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9" t="88" r="95" b="52"/>
          <a:stretch/>
        </p:blipFill>
        <p:spPr bwMode="auto">
          <a:xfrm>
            <a:off x="2667000" y="2057400"/>
            <a:ext cx="2895600" cy="44958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4" name="Picture 4" descr="C:\Users\dell\Downloads\KSFC 10TH COSIDICI AWRADEES PROFILES\KSFC 10TH COSIDICI AWRADEES PROFILES\5 KARNTAKA ENT HOSPITAL\4 KARNATAK ENT UNIT 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056976"/>
            <a:ext cx="2895600" cy="447082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5638800"/>
            <a:ext cx="2667000" cy="400110"/>
          </a:xfrm>
          <a:prstGeom prst="rect">
            <a:avLst/>
          </a:prstGeom>
          <a:noFill/>
        </p:spPr>
        <p:txBody>
          <a:bodyPr wrap="square" rtlCol="0">
            <a:spAutoFit/>
          </a:bodyPr>
          <a:lstStyle/>
          <a:p>
            <a:pPr algn="ctr"/>
            <a:r>
              <a:rPr lang="en-US" sz="2000" b="1" dirty="0">
                <a:latin typeface="Franklin Gothic Book" panose="020B0503020102020204" pitchFamily="34" charset="0"/>
              </a:rPr>
              <a:t>Dr. </a:t>
            </a:r>
            <a:r>
              <a:rPr lang="en-US" sz="2000" b="1" dirty="0" err="1">
                <a:latin typeface="Franklin Gothic Book" panose="020B0503020102020204" pitchFamily="34" charset="0"/>
              </a:rPr>
              <a:t>Prahlada</a:t>
            </a:r>
            <a:r>
              <a:rPr lang="en-US" sz="2000" b="1" dirty="0">
                <a:latin typeface="Franklin Gothic Book" panose="020B0503020102020204" pitchFamily="34" charset="0"/>
              </a:rPr>
              <a:t> </a:t>
            </a:r>
            <a:r>
              <a:rPr lang="en-US" sz="2000" b="1" dirty="0" smtClean="0">
                <a:latin typeface="Franklin Gothic Book" panose="020B0503020102020204" pitchFamily="34" charset="0"/>
              </a:rPr>
              <a:t>N B</a:t>
            </a:r>
            <a:endParaRPr lang="en-US" sz="2000" dirty="0">
              <a:latin typeface="Franklin Gothic Book" panose="020B0503020102020204" pitchFamily="34" charset="0"/>
            </a:endParaRPr>
          </a:p>
        </p:txBody>
      </p:sp>
    </p:spTree>
    <p:extLst>
      <p:ext uri="{BB962C8B-B14F-4D97-AF65-F5344CB8AC3E}">
        <p14:creationId xmlns:p14="http://schemas.microsoft.com/office/powerpoint/2010/main" val="4223205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514600"/>
            <a:ext cx="8839200" cy="4114800"/>
          </a:xfrm>
        </p:spPr>
        <p:txBody>
          <a:bodyPr>
            <a:noAutofit/>
          </a:bodyPr>
          <a:lstStyle/>
          <a:p>
            <a:pPr marL="0" indent="0" algn="just">
              <a:buNone/>
            </a:pPr>
            <a:r>
              <a:rPr lang="en-US" sz="2400" dirty="0" smtClean="0">
                <a:latin typeface="Franklin Gothic Medium" pitchFamily="34" charset="0"/>
              </a:rPr>
              <a:t>Dr. </a:t>
            </a:r>
            <a:r>
              <a:rPr lang="en-US" sz="2400" dirty="0">
                <a:latin typeface="Franklin Gothic Medium" pitchFamily="34" charset="0"/>
              </a:rPr>
              <a:t>N B </a:t>
            </a:r>
            <a:r>
              <a:rPr lang="en-US" sz="2400" dirty="0" err="1">
                <a:latin typeface="Franklin Gothic Medium" pitchFamily="34" charset="0"/>
              </a:rPr>
              <a:t>Prahalada</a:t>
            </a:r>
            <a:r>
              <a:rPr lang="en-US" sz="2400" dirty="0">
                <a:latin typeface="Franklin Gothic Medium" pitchFamily="34" charset="0"/>
              </a:rPr>
              <a:t>  established  M/s Karnataka E N T Hospital &amp; Research Centre in the year 2010 with financial assistance of Rs.9 Crores from KSFC.  The unit is Ear, Nose &amp; Throat specialized hospital</a:t>
            </a:r>
            <a:r>
              <a:rPr lang="en-US" sz="2400" dirty="0" smtClean="0">
                <a:latin typeface="Franklin Gothic Medium" pitchFamily="34" charset="0"/>
              </a:rPr>
              <a:t>. </a:t>
            </a:r>
            <a:r>
              <a:rPr lang="en-US" sz="2400" dirty="0">
                <a:latin typeface="Franklin Gothic Medium" pitchFamily="34" charset="0"/>
              </a:rPr>
              <a:t>The unit till date treated around 4.50 lakhs out patients are treated and 2.30 lakhs ENT patients are operated successfully.  Basically, this is an Education and Training Academy 120 Indian and 60 foreign students are successfully completed graduation etc.  56 National and International Seminars were organized for past 20 years. Presently 3 Professional Doctors and 15 Supporting Staff are working in the hospital.</a:t>
            </a:r>
          </a:p>
        </p:txBody>
      </p:sp>
      <p:sp>
        <p:nvSpPr>
          <p:cNvPr id="4" name="Title 1"/>
          <p:cNvSpPr>
            <a:spLocks noGrp="1"/>
          </p:cNvSpPr>
          <p:nvPr>
            <p:ph type="title"/>
          </p:nvPr>
        </p:nvSpPr>
        <p:spPr>
          <a:xfrm>
            <a:off x="152400" y="228600"/>
            <a:ext cx="8915400" cy="1447800"/>
          </a:xfrm>
        </p:spPr>
        <p:txBody>
          <a:bodyPr>
            <a:normAutofit fontScale="90000"/>
          </a:bodyPr>
          <a:lstStyle/>
          <a:p>
            <a:r>
              <a:rPr lang="en-US" sz="4900" b="1" dirty="0" smtClean="0">
                <a:latin typeface="Franklin Gothic Book" panose="020B0503020102020204" pitchFamily="34" charset="0"/>
              </a:rPr>
              <a:t>Karnataka State Financial Corporation {KSFC}, Bangalore </a:t>
            </a:r>
            <a:r>
              <a:rPr lang="en-US" sz="4200" b="1" dirty="0" smtClean="0">
                <a:latin typeface="Franklin Gothic Book" panose="020B0503020102020204" pitchFamily="34" charset="0"/>
              </a:rPr>
              <a:t/>
            </a:r>
            <a:br>
              <a:rPr lang="en-US" sz="4200" b="1" dirty="0" smtClean="0">
                <a:latin typeface="Franklin Gothic Book" panose="020B0503020102020204" pitchFamily="34" charset="0"/>
              </a:rPr>
            </a:br>
            <a:r>
              <a:rPr lang="en-US" sz="1000" b="1" dirty="0">
                <a:latin typeface="Franklin Gothic Book" panose="020B0503020102020204" pitchFamily="34" charset="0"/>
              </a:rPr>
              <a:t> </a:t>
            </a:r>
            <a:r>
              <a:rPr lang="en-US" sz="1000" b="1" dirty="0" smtClean="0">
                <a:latin typeface="Franklin Gothic Book" panose="020B0503020102020204" pitchFamily="34" charset="0"/>
              </a:rPr>
              <a:t> </a:t>
            </a:r>
            <a:br>
              <a:rPr lang="en-US" sz="1000" b="1" dirty="0" smtClean="0">
                <a:latin typeface="Franklin Gothic Book" panose="020B0503020102020204" pitchFamily="34" charset="0"/>
              </a:rPr>
            </a:br>
            <a:r>
              <a:rPr lang="en-US" sz="3600" b="1" dirty="0" smtClean="0">
                <a:latin typeface="Franklin Gothic Book" panose="020B0503020102020204" pitchFamily="34" charset="0"/>
              </a:rPr>
              <a:t>M/s Karnataka E N T Hospital &amp; Research Centre</a:t>
            </a:r>
            <a:endParaRPr lang="en-US" sz="3600" b="1" dirty="0">
              <a:latin typeface="Franklin Gothic Book" panose="020B0503020102020204" pitchFamily="34" charset="0"/>
            </a:endParaRPr>
          </a:p>
        </p:txBody>
      </p:sp>
    </p:spTree>
    <p:extLst>
      <p:ext uri="{BB962C8B-B14F-4D97-AF65-F5344CB8AC3E}">
        <p14:creationId xmlns:p14="http://schemas.microsoft.com/office/powerpoint/2010/main" val="19231233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28600"/>
            <a:ext cx="8915400" cy="1447800"/>
          </a:xfrm>
        </p:spPr>
        <p:txBody>
          <a:bodyPr>
            <a:normAutofit fontScale="90000"/>
          </a:bodyPr>
          <a:lstStyle/>
          <a:p>
            <a:r>
              <a:rPr lang="en-US" sz="4900" b="1" dirty="0" smtClean="0">
                <a:latin typeface="Franklin Gothic Book" panose="020B0503020102020204" pitchFamily="34" charset="0"/>
              </a:rPr>
              <a:t>Karnataka State Financial Corporation {KSFC}, Bangalore </a:t>
            </a:r>
            <a:r>
              <a:rPr lang="en-US" sz="4200" b="1" dirty="0" smtClean="0">
                <a:latin typeface="Franklin Gothic Book" panose="020B0503020102020204" pitchFamily="34" charset="0"/>
              </a:rPr>
              <a:t/>
            </a:r>
            <a:br>
              <a:rPr lang="en-US" sz="4200" b="1" dirty="0" smtClean="0">
                <a:latin typeface="Franklin Gothic Book" panose="020B0503020102020204" pitchFamily="34" charset="0"/>
              </a:rPr>
            </a:br>
            <a:r>
              <a:rPr lang="en-US" sz="1000" b="1" dirty="0">
                <a:latin typeface="Franklin Gothic Book" panose="020B0503020102020204" pitchFamily="34" charset="0"/>
              </a:rPr>
              <a:t> </a:t>
            </a:r>
            <a:r>
              <a:rPr lang="en-US" sz="1000" b="1" dirty="0" smtClean="0">
                <a:latin typeface="Franklin Gothic Book" panose="020B0503020102020204" pitchFamily="34" charset="0"/>
              </a:rPr>
              <a:t> </a:t>
            </a:r>
            <a:br>
              <a:rPr lang="en-US" sz="1000" b="1" dirty="0" smtClean="0">
                <a:latin typeface="Franklin Gothic Book" panose="020B0503020102020204" pitchFamily="34" charset="0"/>
              </a:rPr>
            </a:br>
            <a:r>
              <a:rPr lang="en-US" sz="3300" b="1" dirty="0" smtClean="0">
                <a:latin typeface="Franklin Gothic Book" panose="020B0503020102020204" pitchFamily="34" charset="0"/>
              </a:rPr>
              <a:t>M/s </a:t>
            </a:r>
            <a:r>
              <a:rPr lang="en-US" sz="3300" b="1" dirty="0" err="1">
                <a:latin typeface="Franklin Gothic Book" panose="020B0503020102020204" pitchFamily="34" charset="0"/>
              </a:rPr>
              <a:t>Maruti</a:t>
            </a:r>
            <a:r>
              <a:rPr lang="en-US" sz="3300" b="1" dirty="0">
                <a:latin typeface="Franklin Gothic Book" panose="020B0503020102020204" pitchFamily="34" charset="0"/>
              </a:rPr>
              <a:t> Power Services [Electrical Service station]</a:t>
            </a:r>
            <a:r>
              <a:rPr lang="en-US" sz="1000" dirty="0"/>
              <a:t/>
            </a:r>
            <a:br>
              <a:rPr lang="en-US" sz="1000" dirty="0"/>
            </a:br>
            <a:endParaRPr lang="en-US" sz="1000" b="1" dirty="0">
              <a:latin typeface="Franklin Gothic Book" panose="020B0503020102020204" pitchFamily="34" charset="0"/>
            </a:endParaRPr>
          </a:p>
        </p:txBody>
      </p:sp>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0"/>
          <a:stretch/>
        </p:blipFill>
        <p:spPr bwMode="auto">
          <a:xfrm>
            <a:off x="2895600" y="2057400"/>
            <a:ext cx="5924550" cy="2514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7171" name="Picture 3" descr="C:\Users\dell\Downloads\KSFC 10TH COSIDICI AWRADEES PROFILES\KSFC 10TH COSIDICI AWRADEES PROFILES\6 Maruti Power Services\5 MARUTHI POWER STATION - WORK ST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800600"/>
            <a:ext cx="5943599" cy="1752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172" name="Picture 4" descr="C:\Users\dell\Downloads\KSFC 10TH COSIDICI AWRADEES PROFILES\KSFC 10TH COSIDICI AWRADEES PROFILES\6 Maruti Power Services\3 PROMOTERS PHOTO.jpg"/>
          <p:cNvPicPr>
            <a:picLocks noChangeAspect="1" noChangeArrowheads="1"/>
          </p:cNvPicPr>
          <p:nvPr/>
        </p:nvPicPr>
        <p:blipFill rotWithShape="1">
          <a:blip r:embed="rId4">
            <a:extLst>
              <a:ext uri="{28A0092B-C50C-407E-A947-70E740481C1C}">
                <a14:useLocalDpi xmlns:a14="http://schemas.microsoft.com/office/drawing/2010/main" val="0"/>
              </a:ext>
            </a:extLst>
          </a:blip>
          <a:srcRect l="444" t="5" r="360"/>
          <a:stretch/>
        </p:blipFill>
        <p:spPr bwMode="auto">
          <a:xfrm>
            <a:off x="342920" y="2743200"/>
            <a:ext cx="2247879" cy="29718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5754469"/>
            <a:ext cx="2895600" cy="738664"/>
          </a:xfrm>
          <a:prstGeom prst="rect">
            <a:avLst/>
          </a:prstGeom>
          <a:noFill/>
        </p:spPr>
        <p:txBody>
          <a:bodyPr wrap="square" rtlCol="0">
            <a:spAutoFit/>
          </a:bodyPr>
          <a:lstStyle/>
          <a:p>
            <a:pPr algn="ctr"/>
            <a:r>
              <a:rPr lang="en-US" sz="2100" b="1" dirty="0" smtClean="0">
                <a:latin typeface="Franklin Gothic Book" panose="020B0503020102020204" pitchFamily="34" charset="0"/>
              </a:rPr>
              <a:t>Shri </a:t>
            </a:r>
            <a:r>
              <a:rPr lang="en-US" sz="2100" b="1" dirty="0" err="1" smtClean="0">
                <a:latin typeface="Franklin Gothic Book" panose="020B0503020102020204" pitchFamily="34" charset="0"/>
              </a:rPr>
              <a:t>Manjunath</a:t>
            </a:r>
            <a:r>
              <a:rPr lang="en-US" sz="2100" b="1" dirty="0" smtClean="0">
                <a:latin typeface="Franklin Gothic Book" panose="020B0503020102020204" pitchFamily="34" charset="0"/>
              </a:rPr>
              <a:t> </a:t>
            </a:r>
            <a:r>
              <a:rPr lang="en-US" sz="2100" b="1" dirty="0">
                <a:latin typeface="Franklin Gothic Book" panose="020B0503020102020204" pitchFamily="34" charset="0"/>
              </a:rPr>
              <a:t>M </a:t>
            </a:r>
            <a:r>
              <a:rPr lang="en-US" sz="2100" b="1" dirty="0" smtClean="0">
                <a:latin typeface="Franklin Gothic Book" panose="020B0503020102020204" pitchFamily="34" charset="0"/>
              </a:rPr>
              <a:t>&amp; Shri </a:t>
            </a:r>
            <a:r>
              <a:rPr lang="en-US" sz="2100" b="1" dirty="0" err="1" smtClean="0">
                <a:latin typeface="Franklin Gothic Book" panose="020B0503020102020204" pitchFamily="34" charset="0"/>
              </a:rPr>
              <a:t>Lingaraj</a:t>
            </a:r>
            <a:r>
              <a:rPr lang="en-US" sz="2100" b="1" dirty="0" smtClean="0">
                <a:latin typeface="Franklin Gothic Book" panose="020B0503020102020204" pitchFamily="34" charset="0"/>
              </a:rPr>
              <a:t> </a:t>
            </a:r>
            <a:r>
              <a:rPr lang="en-US" sz="2100" b="1" dirty="0" err="1">
                <a:latin typeface="Franklin Gothic Book" panose="020B0503020102020204" pitchFamily="34" charset="0"/>
              </a:rPr>
              <a:t>Hugar</a:t>
            </a:r>
            <a:endParaRPr lang="en-US" sz="2100" b="1" dirty="0">
              <a:latin typeface="Franklin Gothic Book" panose="020B0503020102020204" pitchFamily="34" charset="0"/>
            </a:endParaRPr>
          </a:p>
        </p:txBody>
      </p:sp>
    </p:spTree>
    <p:extLst>
      <p:ext uri="{BB962C8B-B14F-4D97-AF65-F5344CB8AC3E}">
        <p14:creationId xmlns:p14="http://schemas.microsoft.com/office/powerpoint/2010/main" val="17838653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667000"/>
            <a:ext cx="8839200" cy="3962400"/>
          </a:xfrm>
        </p:spPr>
        <p:txBody>
          <a:bodyPr>
            <a:normAutofit/>
          </a:bodyPr>
          <a:lstStyle/>
          <a:p>
            <a:pPr marL="0" indent="0" algn="just">
              <a:buNone/>
            </a:pPr>
            <a:r>
              <a:rPr lang="en-US" sz="2400" dirty="0">
                <a:latin typeface="Franklin Gothic Medium" pitchFamily="34" charset="0"/>
              </a:rPr>
              <a:t>M/s </a:t>
            </a:r>
            <a:r>
              <a:rPr lang="en-US" sz="2400" dirty="0" err="1">
                <a:latin typeface="Franklin Gothic Medium" pitchFamily="34" charset="0"/>
              </a:rPr>
              <a:t>Maruthi</a:t>
            </a:r>
            <a:r>
              <a:rPr lang="en-US" sz="2400" dirty="0">
                <a:latin typeface="Franklin Gothic Medium" pitchFamily="34" charset="0"/>
              </a:rPr>
              <a:t> Power Services is a partnership firm established by Shri </a:t>
            </a:r>
            <a:r>
              <a:rPr lang="en-US" sz="2400" dirty="0" err="1">
                <a:latin typeface="Franklin Gothic Medium" pitchFamily="34" charset="0"/>
              </a:rPr>
              <a:t>Manjunath</a:t>
            </a:r>
            <a:r>
              <a:rPr lang="en-US" sz="2400" dirty="0">
                <a:latin typeface="Franklin Gothic Medium" pitchFamily="34" charset="0"/>
              </a:rPr>
              <a:t> M and Shri </a:t>
            </a:r>
            <a:r>
              <a:rPr lang="en-US" sz="2400" dirty="0" err="1">
                <a:latin typeface="Franklin Gothic Medium" pitchFamily="34" charset="0"/>
              </a:rPr>
              <a:t>Lingaraj</a:t>
            </a:r>
            <a:r>
              <a:rPr lang="en-US" sz="2400" dirty="0">
                <a:latin typeface="Franklin Gothic Medium" pitchFamily="34" charset="0"/>
              </a:rPr>
              <a:t> </a:t>
            </a:r>
            <a:r>
              <a:rPr lang="en-US" sz="2400" dirty="0" err="1">
                <a:latin typeface="Franklin Gothic Medium" pitchFamily="34" charset="0"/>
              </a:rPr>
              <a:t>Hugar</a:t>
            </a:r>
            <a:r>
              <a:rPr lang="en-US" sz="2400" dirty="0">
                <a:latin typeface="Franklin Gothic Medium" pitchFamily="34" charset="0"/>
              </a:rPr>
              <a:t> in the year 2021 with the financial assistance of Rs.295 Lakhs from KSFC. The unit offer </a:t>
            </a:r>
            <a:r>
              <a:rPr lang="en-US" sz="2400" dirty="0" err="1">
                <a:latin typeface="Franklin Gothic Medium" pitchFamily="34" charset="0"/>
              </a:rPr>
              <a:t>specilized</a:t>
            </a:r>
            <a:r>
              <a:rPr lang="en-US" sz="2400" dirty="0">
                <a:latin typeface="Franklin Gothic Medium" pitchFamily="34" charset="0"/>
              </a:rPr>
              <a:t> services for rotating machines such as AC / DC / HT / LV motors alternators, generators and transformers ensuring top-quality repairs, rewinding and overhauling for medium &amp; high voltage machines up to 50 MW Capacity in sugar factory and power stations. </a:t>
            </a:r>
            <a:r>
              <a:rPr lang="en-US" sz="2400" dirty="0" err="1">
                <a:latin typeface="Franklin Gothic Medium" pitchFamily="34" charset="0"/>
              </a:rPr>
              <a:t>Nirani</a:t>
            </a:r>
            <a:r>
              <a:rPr lang="en-US" sz="2400" dirty="0">
                <a:latin typeface="Franklin Gothic Medium" pitchFamily="34" charset="0"/>
              </a:rPr>
              <a:t> Sugars, Shree </a:t>
            </a:r>
            <a:r>
              <a:rPr lang="en-US" sz="2400" dirty="0" err="1">
                <a:latin typeface="Franklin Gothic Medium" pitchFamily="34" charset="0"/>
              </a:rPr>
              <a:t>Renuka</a:t>
            </a:r>
            <a:r>
              <a:rPr lang="en-US" sz="2400" dirty="0">
                <a:latin typeface="Franklin Gothic Medium" pitchFamily="34" charset="0"/>
              </a:rPr>
              <a:t> Sugars, </a:t>
            </a:r>
            <a:r>
              <a:rPr lang="en-US" sz="2400" dirty="0" err="1">
                <a:latin typeface="Franklin Gothic Medium" pitchFamily="34" charset="0"/>
              </a:rPr>
              <a:t>Jamkhandi</a:t>
            </a:r>
            <a:r>
              <a:rPr lang="en-US" sz="2400" dirty="0">
                <a:latin typeface="Franklin Gothic Medium" pitchFamily="34" charset="0"/>
              </a:rPr>
              <a:t> Sugars, </a:t>
            </a:r>
            <a:r>
              <a:rPr lang="en-US" sz="2400" dirty="0" err="1">
                <a:latin typeface="Franklin Gothic Medium" pitchFamily="34" charset="0"/>
              </a:rPr>
              <a:t>Bhoruka</a:t>
            </a:r>
            <a:r>
              <a:rPr lang="en-US" sz="2400" dirty="0">
                <a:latin typeface="Franklin Gothic Medium" pitchFamily="34" charset="0"/>
              </a:rPr>
              <a:t> Power Corporation, Gokak Power are its major clients.  The unit gave employment to 40 persons.</a:t>
            </a:r>
          </a:p>
        </p:txBody>
      </p:sp>
      <p:sp>
        <p:nvSpPr>
          <p:cNvPr id="4" name="Title 1"/>
          <p:cNvSpPr>
            <a:spLocks noGrp="1"/>
          </p:cNvSpPr>
          <p:nvPr>
            <p:ph type="title"/>
          </p:nvPr>
        </p:nvSpPr>
        <p:spPr>
          <a:xfrm>
            <a:off x="152400" y="228600"/>
            <a:ext cx="8915400" cy="1447800"/>
          </a:xfrm>
        </p:spPr>
        <p:txBody>
          <a:bodyPr>
            <a:normAutofit fontScale="90000"/>
          </a:bodyPr>
          <a:lstStyle/>
          <a:p>
            <a:r>
              <a:rPr lang="en-US" sz="4900" b="1" dirty="0" smtClean="0">
                <a:latin typeface="Franklin Gothic Book" panose="020B0503020102020204" pitchFamily="34" charset="0"/>
              </a:rPr>
              <a:t>Karnataka State Financial Corporation {KSFC}, Bangalore </a:t>
            </a:r>
            <a:r>
              <a:rPr lang="en-US" sz="4200" b="1" dirty="0" smtClean="0">
                <a:latin typeface="Franklin Gothic Book" panose="020B0503020102020204" pitchFamily="34" charset="0"/>
              </a:rPr>
              <a:t/>
            </a:r>
            <a:br>
              <a:rPr lang="en-US" sz="4200" b="1" dirty="0" smtClean="0">
                <a:latin typeface="Franklin Gothic Book" panose="020B0503020102020204" pitchFamily="34" charset="0"/>
              </a:rPr>
            </a:br>
            <a:r>
              <a:rPr lang="en-US" sz="1000" b="1" dirty="0">
                <a:latin typeface="Franklin Gothic Book" panose="020B0503020102020204" pitchFamily="34" charset="0"/>
              </a:rPr>
              <a:t> </a:t>
            </a:r>
            <a:r>
              <a:rPr lang="en-US" sz="1000" b="1" dirty="0" smtClean="0">
                <a:latin typeface="Franklin Gothic Book" panose="020B0503020102020204" pitchFamily="34" charset="0"/>
              </a:rPr>
              <a:t> </a:t>
            </a:r>
            <a:br>
              <a:rPr lang="en-US" sz="1000" b="1" dirty="0" smtClean="0">
                <a:latin typeface="Franklin Gothic Book" panose="020B0503020102020204" pitchFamily="34" charset="0"/>
              </a:rPr>
            </a:br>
            <a:r>
              <a:rPr lang="en-US" sz="3300" b="1" dirty="0" smtClean="0">
                <a:latin typeface="Franklin Gothic Book" panose="020B0503020102020204" pitchFamily="34" charset="0"/>
              </a:rPr>
              <a:t>M/s </a:t>
            </a:r>
            <a:r>
              <a:rPr lang="en-US" sz="3300" b="1" dirty="0" err="1" smtClean="0">
                <a:latin typeface="Franklin Gothic Book" panose="020B0503020102020204" pitchFamily="34" charset="0"/>
              </a:rPr>
              <a:t>Maruti</a:t>
            </a:r>
            <a:r>
              <a:rPr lang="en-US" sz="3300" b="1" dirty="0" smtClean="0">
                <a:latin typeface="Franklin Gothic Book" panose="020B0503020102020204" pitchFamily="34" charset="0"/>
              </a:rPr>
              <a:t> Power Services [Electrical Service station]</a:t>
            </a:r>
            <a:r>
              <a:rPr lang="en-US" sz="1000" dirty="0"/>
              <a:t/>
            </a:r>
            <a:br>
              <a:rPr lang="en-US" sz="1000" dirty="0"/>
            </a:br>
            <a:endParaRPr lang="en-US" sz="1000" b="1" dirty="0">
              <a:latin typeface="Franklin Gothic Book" panose="020B0503020102020204" pitchFamily="34" charset="0"/>
            </a:endParaRPr>
          </a:p>
        </p:txBody>
      </p:sp>
    </p:spTree>
    <p:extLst>
      <p:ext uri="{BB962C8B-B14F-4D97-AF65-F5344CB8AC3E}">
        <p14:creationId xmlns:p14="http://schemas.microsoft.com/office/powerpoint/2010/main" val="14998031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676400"/>
          </a:xfrm>
        </p:spPr>
        <p:txBody>
          <a:bodyPr>
            <a:normAutofit/>
          </a:bodyPr>
          <a:lstStyle/>
          <a:p>
            <a:r>
              <a:rPr lang="en-US" sz="4800" b="1" dirty="0" smtClean="0">
                <a:latin typeface="Franklin Gothic Medium" pitchFamily="34" charset="0"/>
              </a:rPr>
              <a:t>PIPDIC, </a:t>
            </a:r>
            <a:r>
              <a:rPr lang="en-US" sz="4800" b="1" dirty="0" err="1" smtClean="0">
                <a:latin typeface="Franklin Gothic Medium" pitchFamily="34" charset="0"/>
              </a:rPr>
              <a:t>Puducherry</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b="1" dirty="0" smtClean="0">
                <a:latin typeface="Franklin Gothic Book" pitchFamily="34" charset="0"/>
              </a:rPr>
              <a:t>M/s Bonn </a:t>
            </a:r>
            <a:r>
              <a:rPr lang="en-US" b="1" dirty="0" err="1" smtClean="0">
                <a:latin typeface="Franklin Gothic Book" pitchFamily="34" charset="0"/>
              </a:rPr>
              <a:t>Stering</a:t>
            </a:r>
            <a:r>
              <a:rPr lang="en-US" b="1" dirty="0" smtClean="0">
                <a:latin typeface="Franklin Gothic Book" pitchFamily="34" charset="0"/>
              </a:rPr>
              <a:t> Bio Science LLP</a:t>
            </a:r>
            <a:endParaRPr lang="en-US" b="1" dirty="0">
              <a:latin typeface="Franklin Gothic Book" pitchFamily="34" charset="0"/>
            </a:endParaRPr>
          </a:p>
        </p:txBody>
      </p:sp>
      <p:pic>
        <p:nvPicPr>
          <p:cNvPr id="9" name="Content Placeholder 6" descr="D:\K1\KARTHIK\Desktop\MD Photo.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209800"/>
            <a:ext cx="2362200" cy="3429000"/>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descr="D:\K1\KARTHIK\Desktop\Photograph of the unit.jpg"/>
          <p:cNvPicPr/>
          <p:nvPr/>
        </p:nvPicPr>
        <p:blipFill rotWithShape="1">
          <a:blip r:embed="rId3" cstate="print">
            <a:extLst>
              <a:ext uri="{28A0092B-C50C-407E-A947-70E740481C1C}">
                <a14:useLocalDpi xmlns:a14="http://schemas.microsoft.com/office/drawing/2010/main" val="0"/>
              </a:ext>
            </a:extLst>
          </a:blip>
          <a:srcRect l="38" t="38" r="6" b="183"/>
          <a:stretch/>
        </p:blipFill>
        <p:spPr bwMode="auto">
          <a:xfrm>
            <a:off x="3314700" y="2209800"/>
            <a:ext cx="5532120" cy="2114550"/>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11" descr="D:\K1\KARTHIK\Downloads\WhatsApp Image 2024-09-13 at 4.30.18 PM (1).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2320" y="4572000"/>
            <a:ext cx="2697480" cy="1981200"/>
          </a:xfrm>
          <a:prstGeom prst="rect">
            <a:avLst/>
          </a:prstGeom>
          <a:ln w="88900" cap="sq" cmpd="thickThin">
            <a:solidFill>
              <a:srgbClr val="000000"/>
            </a:solidFill>
            <a:prstDash val="solid"/>
            <a:miter lim="800000"/>
          </a:ln>
          <a:effectLst>
            <a:innerShdw blurRad="76200">
              <a:srgbClr val="000000"/>
            </a:innerShdw>
          </a:effectLst>
        </p:spPr>
      </p:pic>
      <p:pic>
        <p:nvPicPr>
          <p:cNvPr id="1025"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399" y="4572000"/>
            <a:ext cx="2590801" cy="1981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152400" y="5715000"/>
            <a:ext cx="2971800" cy="430887"/>
          </a:xfrm>
          <a:prstGeom prst="rect">
            <a:avLst/>
          </a:prstGeom>
          <a:noFill/>
        </p:spPr>
        <p:txBody>
          <a:bodyPr wrap="square" rtlCol="0">
            <a:spAutoFit/>
          </a:bodyPr>
          <a:lstStyle/>
          <a:p>
            <a:r>
              <a:rPr lang="en-US" sz="2200" b="1" dirty="0" smtClean="0">
                <a:latin typeface="Franklin Gothic Book" pitchFamily="34" charset="0"/>
              </a:rPr>
              <a:t>Shri R. </a:t>
            </a:r>
            <a:r>
              <a:rPr lang="en-US" sz="2200" b="1" dirty="0" err="1" smtClean="0">
                <a:latin typeface="Franklin Gothic Book" pitchFamily="34" charset="0"/>
              </a:rPr>
              <a:t>Bharathidhasan</a:t>
            </a:r>
            <a:endParaRPr lang="en-US" sz="2200" dirty="0">
              <a:latin typeface="Franklin Gothic Book" pitchFamily="34" charset="0"/>
            </a:endParaRPr>
          </a:p>
        </p:txBody>
      </p:sp>
    </p:spTree>
    <p:extLst>
      <p:ext uri="{BB962C8B-B14F-4D97-AF65-F5344CB8AC3E}">
        <p14:creationId xmlns:p14="http://schemas.microsoft.com/office/powerpoint/2010/main" val="40760738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828800"/>
          </a:xfrm>
        </p:spPr>
        <p:txBody>
          <a:bodyPr>
            <a:normAutofit/>
          </a:bodyPr>
          <a:lstStyle/>
          <a:p>
            <a:r>
              <a:rPr lang="en-US" sz="4800" b="1" dirty="0" smtClean="0">
                <a:latin typeface="Franklin Gothic Medium" pitchFamily="34" charset="0"/>
              </a:rPr>
              <a:t>PIPDIC, </a:t>
            </a:r>
            <a:r>
              <a:rPr lang="en-US" sz="4800" b="1" dirty="0" err="1" smtClean="0">
                <a:latin typeface="Franklin Gothic Medium" pitchFamily="34" charset="0"/>
              </a:rPr>
              <a:t>Puducherry</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b="1" dirty="0" smtClean="0">
                <a:latin typeface="Franklin Gothic Book" pitchFamily="34" charset="0"/>
              </a:rPr>
              <a:t>M/s Bonn </a:t>
            </a:r>
            <a:r>
              <a:rPr lang="en-US" b="1" dirty="0" err="1" smtClean="0">
                <a:latin typeface="Franklin Gothic Book" pitchFamily="34" charset="0"/>
              </a:rPr>
              <a:t>Stering</a:t>
            </a:r>
            <a:r>
              <a:rPr lang="en-US" b="1" dirty="0" smtClean="0">
                <a:latin typeface="Franklin Gothic Book" pitchFamily="34" charset="0"/>
              </a:rPr>
              <a:t> Bio Science LLP</a:t>
            </a:r>
            <a:endParaRPr lang="en-US" b="1" dirty="0">
              <a:latin typeface="Franklin Gothic Book" pitchFamily="34" charset="0"/>
            </a:endParaRPr>
          </a:p>
        </p:txBody>
      </p:sp>
      <p:sp>
        <p:nvSpPr>
          <p:cNvPr id="8" name="Content Placeholder 7"/>
          <p:cNvSpPr>
            <a:spLocks noGrp="1"/>
          </p:cNvSpPr>
          <p:nvPr>
            <p:ph idx="1"/>
          </p:nvPr>
        </p:nvSpPr>
        <p:spPr>
          <a:xfrm>
            <a:off x="228600" y="1981200"/>
            <a:ext cx="8763000" cy="4648200"/>
          </a:xfrm>
        </p:spPr>
        <p:txBody>
          <a:bodyPr>
            <a:noAutofit/>
          </a:bodyPr>
          <a:lstStyle/>
          <a:p>
            <a:pPr marL="0" indent="0" algn="just">
              <a:buNone/>
            </a:pPr>
            <a:r>
              <a:rPr lang="en-US" sz="2400" dirty="0">
                <a:latin typeface="Franklin Gothic Medium" pitchFamily="34" charset="0"/>
              </a:rPr>
              <a:t>Shri R. </a:t>
            </a:r>
            <a:r>
              <a:rPr lang="en-US" sz="2400" dirty="0" err="1">
                <a:latin typeface="Franklin Gothic Medium" pitchFamily="34" charset="0"/>
              </a:rPr>
              <a:t>Bharathidhasan</a:t>
            </a:r>
            <a:r>
              <a:rPr lang="en-US" sz="2400" dirty="0">
                <a:latin typeface="Franklin Gothic Medium" pitchFamily="34" charset="0"/>
              </a:rPr>
              <a:t> established M/s Bonn </a:t>
            </a:r>
            <a:r>
              <a:rPr lang="en-US" sz="2400" dirty="0" err="1">
                <a:latin typeface="Franklin Gothic Medium" pitchFamily="34" charset="0"/>
              </a:rPr>
              <a:t>Stering</a:t>
            </a:r>
            <a:r>
              <a:rPr lang="en-US" sz="2400" dirty="0">
                <a:latin typeface="Franklin Gothic Medium" pitchFamily="34" charset="0"/>
              </a:rPr>
              <a:t> Bio Science LLP a leading pharmaceutical company in </a:t>
            </a:r>
            <a:r>
              <a:rPr lang="en-US" sz="2400" dirty="0" err="1">
                <a:latin typeface="Franklin Gothic Medium" pitchFamily="34" charset="0"/>
              </a:rPr>
              <a:t>Puducherry</a:t>
            </a:r>
            <a:r>
              <a:rPr lang="en-US" sz="2400" dirty="0">
                <a:latin typeface="Franklin Gothic Medium" pitchFamily="34" charset="0"/>
              </a:rPr>
              <a:t> in March 2006 with assistance from PIPDIC. </a:t>
            </a:r>
            <a:r>
              <a:rPr lang="en-US" sz="2400" dirty="0" smtClean="0">
                <a:latin typeface="Franklin Gothic Medium" pitchFamily="34" charset="0"/>
              </a:rPr>
              <a:t>The </a:t>
            </a:r>
            <a:r>
              <a:rPr lang="en-US" sz="2400" dirty="0">
                <a:latin typeface="Franklin Gothic Medium" pitchFamily="34" charset="0"/>
              </a:rPr>
              <a:t>unit was allotted 5 industrial plots and one additional piece of land at </a:t>
            </a:r>
            <a:r>
              <a:rPr lang="en-US" sz="2400" dirty="0" err="1">
                <a:latin typeface="Franklin Gothic Medium" pitchFamily="34" charset="0"/>
              </a:rPr>
              <a:t>Thirubuvanai</a:t>
            </a:r>
            <a:r>
              <a:rPr lang="en-US" sz="2400" dirty="0">
                <a:latin typeface="Franklin Gothic Medium" pitchFamily="34" charset="0"/>
              </a:rPr>
              <a:t> Industrial Estate during 2005, 2006, 2013, 2021, 2022 and 2024 and manufactures wide range of pharmaceutical products like Tablets, Capsules, Syrups, Suspensions, Dry syrups, Sachets, Ointments, and Gels delivering excellence and innovation in the healthcare sector. </a:t>
            </a:r>
            <a:r>
              <a:rPr lang="en-US" sz="2400" dirty="0" smtClean="0">
                <a:latin typeface="Franklin Gothic Medium" pitchFamily="34" charset="0"/>
              </a:rPr>
              <a:t>The Company have 150 </a:t>
            </a:r>
            <a:r>
              <a:rPr lang="en-US" sz="2400" dirty="0">
                <a:latin typeface="Franklin Gothic Medium" pitchFamily="34" charset="0"/>
              </a:rPr>
              <a:t>highly skilled and experienced professionals. </a:t>
            </a:r>
            <a:r>
              <a:rPr lang="en-US" sz="2400" dirty="0" smtClean="0">
                <a:latin typeface="Franklin Gothic Medium" pitchFamily="34" charset="0"/>
              </a:rPr>
              <a:t>The </a:t>
            </a:r>
            <a:r>
              <a:rPr lang="en-US" sz="2400" dirty="0">
                <a:latin typeface="Franklin Gothic Medium" pitchFamily="34" charset="0"/>
              </a:rPr>
              <a:t>unit </a:t>
            </a:r>
            <a:r>
              <a:rPr lang="en-US" sz="2400" dirty="0" smtClean="0">
                <a:latin typeface="Franklin Gothic Medium" pitchFamily="34" charset="0"/>
              </a:rPr>
              <a:t>also obtained </a:t>
            </a:r>
            <a:r>
              <a:rPr lang="en-US" sz="2400" dirty="0">
                <a:latin typeface="Franklin Gothic Medium" pitchFamily="34" charset="0"/>
              </a:rPr>
              <a:t>Good Manufacturing Practice (GMP) and ISO 9001:2015 certifications. Shri R. </a:t>
            </a:r>
            <a:r>
              <a:rPr lang="en-US" sz="2400" dirty="0" err="1">
                <a:latin typeface="Franklin Gothic Medium" pitchFamily="34" charset="0"/>
              </a:rPr>
              <a:t>Bharathidhasan</a:t>
            </a:r>
            <a:r>
              <a:rPr lang="en-US" sz="2400" dirty="0">
                <a:latin typeface="Franklin Gothic Medium" pitchFamily="34" charset="0"/>
              </a:rPr>
              <a:t> is being </a:t>
            </a:r>
            <a:r>
              <a:rPr lang="en-US" sz="2400" dirty="0" smtClean="0">
                <a:latin typeface="Franklin Gothic Medium" pitchFamily="34" charset="0"/>
              </a:rPr>
              <a:t>Awarded </a:t>
            </a:r>
            <a:r>
              <a:rPr lang="en-US" sz="2400" dirty="0">
                <a:latin typeface="Franklin Gothic Medium" pitchFamily="34" charset="0"/>
              </a:rPr>
              <a:t>as “Best Entrepreneur”.</a:t>
            </a:r>
          </a:p>
          <a:p>
            <a:endParaRPr lang="en-US" sz="2400" dirty="0"/>
          </a:p>
        </p:txBody>
      </p:sp>
    </p:spTree>
    <p:extLst>
      <p:ext uri="{BB962C8B-B14F-4D97-AF65-F5344CB8AC3E}">
        <p14:creationId xmlns:p14="http://schemas.microsoft.com/office/powerpoint/2010/main" val="38694554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828800"/>
          </a:xfrm>
        </p:spPr>
        <p:txBody>
          <a:bodyPr>
            <a:normAutofit fontScale="90000"/>
          </a:bodyPr>
          <a:lstStyle/>
          <a:p>
            <a:r>
              <a:rPr lang="en-US" sz="4800" b="1" dirty="0" smtClean="0">
                <a:latin typeface="Franklin Gothic Medium" pitchFamily="34" charset="0"/>
              </a:rPr>
              <a:t>PIPDIC, </a:t>
            </a:r>
            <a:r>
              <a:rPr lang="en-US" sz="4800" b="1" dirty="0" err="1" smtClean="0">
                <a:latin typeface="Franklin Gothic Medium" pitchFamily="34" charset="0"/>
              </a:rPr>
              <a:t>Puducherry</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b="1" dirty="0">
                <a:latin typeface="Franklin Gothic Book" pitchFamily="34" charset="0"/>
              </a:rPr>
              <a:t>M/s </a:t>
            </a:r>
            <a:r>
              <a:rPr lang="en-US" b="1" dirty="0" err="1" smtClean="0">
                <a:latin typeface="Franklin Gothic Book" pitchFamily="34" charset="0"/>
              </a:rPr>
              <a:t>Praba’s</a:t>
            </a:r>
            <a:r>
              <a:rPr lang="en-US" b="1" dirty="0" smtClean="0">
                <a:latin typeface="Franklin Gothic Book" pitchFamily="34" charset="0"/>
              </a:rPr>
              <a:t> </a:t>
            </a:r>
            <a:r>
              <a:rPr lang="en-US" b="1" dirty="0" err="1" smtClean="0">
                <a:latin typeface="Franklin Gothic Book" pitchFamily="34" charset="0"/>
              </a:rPr>
              <a:t>Vcare</a:t>
            </a:r>
            <a:r>
              <a:rPr lang="en-US" b="1" dirty="0" smtClean="0">
                <a:latin typeface="Franklin Gothic Book" pitchFamily="34" charset="0"/>
              </a:rPr>
              <a:t> Health Clinic Pvt. Ltd.</a:t>
            </a:r>
            <a:endParaRPr lang="en-US" b="1" dirty="0">
              <a:latin typeface="Franklin Gothic Book" pitchFamily="34" charset="0"/>
            </a:endParaRPr>
          </a:p>
        </p:txBody>
      </p:sp>
      <p:pic>
        <p:nvPicPr>
          <p:cNvPr id="4" name="image1.jpeg"/>
          <p:cNvPicPr>
            <a:picLocks noGrp="1"/>
          </p:cNvPicPr>
          <p:nvPr>
            <p:ph idx="1"/>
          </p:nvPr>
        </p:nvPicPr>
        <p:blipFill rotWithShape="1">
          <a:blip r:embed="rId2" cstate="print"/>
          <a:srcRect l="55" t="50" r="43" b="37"/>
          <a:stretch/>
        </p:blipFill>
        <p:spPr>
          <a:xfrm>
            <a:off x="228600" y="2583180"/>
            <a:ext cx="2057398" cy="2590800"/>
          </a:xfrm>
          <a:prstGeom prst="rect">
            <a:avLst/>
          </a:prstGeom>
          <a:ln w="88900" cap="sq" cmpd="thickThin">
            <a:solidFill>
              <a:srgbClr val="000000"/>
            </a:solidFill>
            <a:prstDash val="solid"/>
            <a:miter lim="800000"/>
          </a:ln>
          <a:effectLst>
            <a:innerShdw blurRad="76200">
              <a:srgbClr val="000000"/>
            </a:innerShdw>
          </a:effectLst>
        </p:spPr>
      </p:pic>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 t="175" r="60" b="172"/>
          <a:stretch/>
        </p:blipFill>
        <p:spPr bwMode="auto">
          <a:xfrm>
            <a:off x="2514600" y="1973580"/>
            <a:ext cx="6400800" cy="214503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 t="77" r="25" b="48"/>
          <a:stretch/>
        </p:blipFill>
        <p:spPr bwMode="auto">
          <a:xfrm>
            <a:off x="2514600" y="4400550"/>
            <a:ext cx="6400801" cy="218313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0" y="5235714"/>
            <a:ext cx="2438400" cy="707886"/>
          </a:xfrm>
          <a:prstGeom prst="rect">
            <a:avLst/>
          </a:prstGeom>
          <a:noFill/>
        </p:spPr>
        <p:txBody>
          <a:bodyPr wrap="square" rtlCol="0">
            <a:spAutoFit/>
          </a:bodyPr>
          <a:lstStyle/>
          <a:p>
            <a:pPr algn="ctr"/>
            <a:r>
              <a:rPr lang="en-US" sz="2000" b="1" dirty="0">
                <a:latin typeface="Franklin Gothic Book" pitchFamily="34" charset="0"/>
              </a:rPr>
              <a:t>Smt. </a:t>
            </a:r>
            <a:r>
              <a:rPr lang="en-US" sz="2000" b="1" dirty="0" err="1">
                <a:latin typeface="Franklin Gothic Book" pitchFamily="34" charset="0"/>
              </a:rPr>
              <a:t>Carolin</a:t>
            </a:r>
            <a:r>
              <a:rPr lang="en-US" sz="2000" b="1" dirty="0">
                <a:latin typeface="Franklin Gothic Book" pitchFamily="34" charset="0"/>
              </a:rPr>
              <a:t> </a:t>
            </a:r>
            <a:r>
              <a:rPr lang="en-US" sz="2000" b="1" dirty="0" err="1">
                <a:latin typeface="Franklin Gothic Book" pitchFamily="34" charset="0"/>
              </a:rPr>
              <a:t>Prabha</a:t>
            </a:r>
            <a:r>
              <a:rPr lang="en-US" sz="2000" b="1" dirty="0">
                <a:latin typeface="Franklin Gothic Book" pitchFamily="34" charset="0"/>
              </a:rPr>
              <a:t> </a:t>
            </a:r>
            <a:r>
              <a:rPr lang="en-US" sz="2000" b="1" dirty="0" err="1">
                <a:latin typeface="Franklin Gothic Book" pitchFamily="34" charset="0"/>
              </a:rPr>
              <a:t>Arokiyasamy</a:t>
            </a:r>
            <a:r>
              <a:rPr lang="en-US" sz="2000" b="1" dirty="0">
                <a:latin typeface="Franklin Gothic Book" pitchFamily="34" charset="0"/>
              </a:rPr>
              <a:t> </a:t>
            </a:r>
          </a:p>
        </p:txBody>
      </p:sp>
    </p:spTree>
    <p:extLst>
      <p:ext uri="{BB962C8B-B14F-4D97-AF65-F5344CB8AC3E}">
        <p14:creationId xmlns:p14="http://schemas.microsoft.com/office/powerpoint/2010/main" val="133427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828800"/>
          </a:xfrm>
        </p:spPr>
        <p:txBody>
          <a:bodyPr>
            <a:normAutofit fontScale="90000"/>
          </a:bodyPr>
          <a:lstStyle/>
          <a:p>
            <a:r>
              <a:rPr lang="en-US" sz="4000" b="1" dirty="0" smtClean="0">
                <a:latin typeface="Franklin Gothic Medium" pitchFamily="34" charset="0"/>
              </a:rPr>
              <a:t>Andhra Pradesh State Financial Corporation {APSFC}, Vijayawada</a:t>
            </a:r>
            <a:br>
              <a:rPr lang="en-US" sz="4000" b="1" dirty="0" smtClean="0">
                <a:latin typeface="Franklin Gothic Medium" pitchFamily="34" charset="0"/>
              </a:rPr>
            </a:br>
            <a:r>
              <a:rPr lang="en-US" sz="1200" b="1" dirty="0">
                <a:latin typeface="Franklin Gothic Medium" pitchFamily="34" charset="0"/>
              </a:rPr>
              <a:t> </a:t>
            </a: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b="1" dirty="0" smtClean="0">
                <a:latin typeface="Franklin Gothic Medium" pitchFamily="34" charset="0"/>
              </a:rPr>
              <a:t>M/s </a:t>
            </a:r>
            <a:r>
              <a:rPr lang="en-US" b="1" dirty="0" err="1" smtClean="0">
                <a:latin typeface="Franklin Gothic Medium" pitchFamily="34" charset="0"/>
              </a:rPr>
              <a:t>Abeyaantrix</a:t>
            </a:r>
            <a:r>
              <a:rPr lang="en-US" b="1" dirty="0" smtClean="0">
                <a:latin typeface="Franklin Gothic Medium" pitchFamily="34" charset="0"/>
              </a:rPr>
              <a:t> Industries</a:t>
            </a:r>
            <a:endParaRPr lang="en-US" b="1" dirty="0">
              <a:latin typeface="Franklin Gothic Medium" pitchFamily="34" charset="0"/>
            </a:endParaRPr>
          </a:p>
        </p:txBody>
      </p:sp>
      <p:pic>
        <p:nvPicPr>
          <p:cNvPr id="5" name="Image 9"/>
          <p:cNvPicPr>
            <a:picLocks noGrp="1"/>
          </p:cNvPicPr>
          <p:nvPr>
            <p:ph idx="1"/>
          </p:nvPr>
        </p:nvPicPr>
        <p:blipFill>
          <a:blip r:embed="rId2" cstate="print"/>
          <a:stretch>
            <a:fillRect/>
          </a:stretch>
        </p:blipFill>
        <p:spPr>
          <a:xfrm>
            <a:off x="228600" y="2275031"/>
            <a:ext cx="4267200" cy="2830369"/>
          </a:xfrm>
          <a:prstGeom prst="rect">
            <a:avLst/>
          </a:prstGeom>
          <a:ln w="88900" cap="sq" cmpd="thickThin">
            <a:solidFill>
              <a:srgbClr val="000000"/>
            </a:solidFill>
            <a:prstDash val="solid"/>
            <a:miter lim="800000"/>
          </a:ln>
          <a:effectLst>
            <a:innerShdw blurRad="76200">
              <a:srgbClr val="000000"/>
            </a:innerShdw>
          </a:effectLst>
        </p:spPr>
      </p:pic>
      <p:pic>
        <p:nvPicPr>
          <p:cNvPr id="6" name="Image 10"/>
          <p:cNvPicPr/>
          <p:nvPr/>
        </p:nvPicPr>
        <p:blipFill>
          <a:blip r:embed="rId3" cstate="print"/>
          <a:stretch>
            <a:fillRect/>
          </a:stretch>
        </p:blipFill>
        <p:spPr>
          <a:xfrm>
            <a:off x="4724400" y="3733800"/>
            <a:ext cx="4194810" cy="288798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6138563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00200"/>
          </a:xfrm>
        </p:spPr>
        <p:txBody>
          <a:bodyPr>
            <a:normAutofit fontScale="90000"/>
          </a:bodyPr>
          <a:lstStyle/>
          <a:p>
            <a:r>
              <a:rPr lang="en-US" sz="4800" b="1" dirty="0" smtClean="0">
                <a:latin typeface="Franklin Gothic Medium" pitchFamily="34" charset="0"/>
              </a:rPr>
              <a:t>PIPDIC, </a:t>
            </a:r>
            <a:r>
              <a:rPr lang="en-US" sz="4800" b="1" dirty="0" err="1" smtClean="0">
                <a:latin typeface="Franklin Gothic Medium" pitchFamily="34" charset="0"/>
              </a:rPr>
              <a:t>Puducherry</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b="1" dirty="0">
                <a:latin typeface="Franklin Gothic Book" pitchFamily="34" charset="0"/>
              </a:rPr>
              <a:t>M/s </a:t>
            </a:r>
            <a:r>
              <a:rPr lang="en-US" b="1" dirty="0" err="1" smtClean="0">
                <a:latin typeface="Franklin Gothic Book" pitchFamily="34" charset="0"/>
              </a:rPr>
              <a:t>Praba’s</a:t>
            </a:r>
            <a:r>
              <a:rPr lang="en-US" b="1" dirty="0" smtClean="0">
                <a:latin typeface="Franklin Gothic Book" pitchFamily="34" charset="0"/>
              </a:rPr>
              <a:t> </a:t>
            </a:r>
            <a:r>
              <a:rPr lang="en-US" b="1" dirty="0" err="1" smtClean="0">
                <a:latin typeface="Franklin Gothic Book" pitchFamily="34" charset="0"/>
              </a:rPr>
              <a:t>Vcare</a:t>
            </a:r>
            <a:r>
              <a:rPr lang="en-US" b="1" dirty="0" smtClean="0">
                <a:latin typeface="Franklin Gothic Book" pitchFamily="34" charset="0"/>
              </a:rPr>
              <a:t> Health Clinic Pvt. Ltd.</a:t>
            </a:r>
            <a:endParaRPr lang="en-US" b="1" dirty="0">
              <a:latin typeface="Franklin Gothic Book" pitchFamily="34" charset="0"/>
            </a:endParaRPr>
          </a:p>
        </p:txBody>
      </p:sp>
      <p:sp>
        <p:nvSpPr>
          <p:cNvPr id="8" name="Content Placeholder 7"/>
          <p:cNvSpPr>
            <a:spLocks noGrp="1"/>
          </p:cNvSpPr>
          <p:nvPr>
            <p:ph idx="1"/>
          </p:nvPr>
        </p:nvSpPr>
        <p:spPr>
          <a:xfrm>
            <a:off x="228600" y="2133600"/>
            <a:ext cx="8763000" cy="4572000"/>
          </a:xfrm>
        </p:spPr>
        <p:txBody>
          <a:bodyPr>
            <a:noAutofit/>
          </a:bodyPr>
          <a:lstStyle/>
          <a:p>
            <a:pPr marL="0" indent="0" algn="just">
              <a:buNone/>
            </a:pPr>
            <a:r>
              <a:rPr lang="en-US" sz="2500" dirty="0">
                <a:latin typeface="Franklin Gothic Medium" pitchFamily="34" charset="0"/>
              </a:rPr>
              <a:t>Smt. </a:t>
            </a:r>
            <a:r>
              <a:rPr lang="en-US" sz="2500" dirty="0" err="1">
                <a:latin typeface="Franklin Gothic Medium" pitchFamily="34" charset="0"/>
              </a:rPr>
              <a:t>Carolin</a:t>
            </a:r>
            <a:r>
              <a:rPr lang="en-US" sz="2500" dirty="0">
                <a:latin typeface="Franklin Gothic Medium" pitchFamily="34" charset="0"/>
              </a:rPr>
              <a:t> </a:t>
            </a:r>
            <a:r>
              <a:rPr lang="en-US" sz="2500" dirty="0" err="1">
                <a:latin typeface="Franklin Gothic Medium" pitchFamily="34" charset="0"/>
              </a:rPr>
              <a:t>Prabha</a:t>
            </a:r>
            <a:r>
              <a:rPr lang="en-US" sz="2500" dirty="0">
                <a:latin typeface="Franklin Gothic Medium" pitchFamily="34" charset="0"/>
              </a:rPr>
              <a:t> </a:t>
            </a:r>
            <a:r>
              <a:rPr lang="en-US" sz="2500" dirty="0" err="1">
                <a:latin typeface="Franklin Gothic Medium" pitchFamily="34" charset="0"/>
              </a:rPr>
              <a:t>Arokiyasamy</a:t>
            </a:r>
            <a:r>
              <a:rPr lang="en-US" sz="2500" dirty="0">
                <a:latin typeface="Franklin Gothic Medium" pitchFamily="34" charset="0"/>
              </a:rPr>
              <a:t> established M/s </a:t>
            </a:r>
            <a:r>
              <a:rPr lang="en-US" sz="2500" dirty="0" err="1">
                <a:latin typeface="Franklin Gothic Medium" pitchFamily="34" charset="0"/>
              </a:rPr>
              <a:t>Praba’s</a:t>
            </a:r>
            <a:r>
              <a:rPr lang="en-US" sz="2500" dirty="0">
                <a:latin typeface="Franklin Gothic Medium" pitchFamily="34" charset="0"/>
              </a:rPr>
              <a:t> </a:t>
            </a:r>
            <a:r>
              <a:rPr lang="en-US" sz="2500" dirty="0" err="1">
                <a:latin typeface="Franklin Gothic Medium" pitchFamily="34" charset="0"/>
              </a:rPr>
              <a:t>Vcare</a:t>
            </a:r>
            <a:r>
              <a:rPr lang="en-US" sz="2500" dirty="0">
                <a:latin typeface="Franklin Gothic Medium" pitchFamily="34" charset="0"/>
              </a:rPr>
              <a:t> Health Clinic Pvt. Ltd. formerly known as </a:t>
            </a:r>
            <a:r>
              <a:rPr lang="en-US" sz="2500" dirty="0" err="1">
                <a:latin typeface="Franklin Gothic Medium" pitchFamily="34" charset="0"/>
              </a:rPr>
              <a:t>Vcare</a:t>
            </a:r>
            <a:r>
              <a:rPr lang="en-US" sz="2500" dirty="0">
                <a:latin typeface="Franklin Gothic Medium" pitchFamily="34" charset="0"/>
              </a:rPr>
              <a:t> </a:t>
            </a:r>
            <a:r>
              <a:rPr lang="en-US" sz="2500" dirty="0" err="1">
                <a:latin typeface="Franklin Gothic Medium" pitchFamily="34" charset="0"/>
              </a:rPr>
              <a:t>Pharcos</a:t>
            </a:r>
            <a:r>
              <a:rPr lang="en-US" sz="2500" dirty="0">
                <a:latin typeface="Franklin Gothic Medium" pitchFamily="34" charset="0"/>
              </a:rPr>
              <a:t> in 2008 with 18,000 Sq. </a:t>
            </a:r>
            <a:r>
              <a:rPr lang="en-US" sz="2500" dirty="0" err="1">
                <a:latin typeface="Franklin Gothic Medium" pitchFamily="34" charset="0"/>
              </a:rPr>
              <a:t>ft</a:t>
            </a:r>
            <a:r>
              <a:rPr lang="en-US" sz="2500" dirty="0">
                <a:latin typeface="Franklin Gothic Medium" pitchFamily="34" charset="0"/>
              </a:rPr>
              <a:t> built up area is a group company of </a:t>
            </a:r>
            <a:r>
              <a:rPr lang="en-US" sz="2500" dirty="0" err="1">
                <a:latin typeface="Franklin Gothic Medium" pitchFamily="34" charset="0"/>
              </a:rPr>
              <a:t>VCare</a:t>
            </a:r>
            <a:r>
              <a:rPr lang="en-US" sz="2500" dirty="0">
                <a:latin typeface="Franklin Gothic Medium" pitchFamily="34" charset="0"/>
              </a:rPr>
              <a:t> Group with assistance from PIPDIC. </a:t>
            </a:r>
            <a:r>
              <a:rPr lang="en-US" sz="2500" dirty="0" smtClean="0">
                <a:latin typeface="Franklin Gothic Medium" pitchFamily="34" charset="0"/>
              </a:rPr>
              <a:t>The </a:t>
            </a:r>
            <a:r>
              <a:rPr lang="en-US" sz="2500" dirty="0">
                <a:latin typeface="Franklin Gothic Medium" pitchFamily="34" charset="0"/>
              </a:rPr>
              <a:t>facility manufactures personal care cosmetics for Hair care and Skincare such as Shampoo, Conditioner, Serum, Hair Spray, Herbal Powder etc. and employs 50 people. The unit has obtained GMP and ISO 9001:2015 certifications. They also support in R&amp;D; Packaging development and Artwork development for various customers. Smt. </a:t>
            </a:r>
            <a:r>
              <a:rPr lang="en-US" sz="2500" dirty="0" err="1">
                <a:latin typeface="Franklin Gothic Medium" pitchFamily="34" charset="0"/>
              </a:rPr>
              <a:t>Carolin</a:t>
            </a:r>
            <a:r>
              <a:rPr lang="en-US" sz="2500" dirty="0">
                <a:latin typeface="Franklin Gothic Medium" pitchFamily="34" charset="0"/>
              </a:rPr>
              <a:t> </a:t>
            </a:r>
            <a:r>
              <a:rPr lang="en-US" sz="2500" dirty="0" err="1">
                <a:latin typeface="Franklin Gothic Medium" pitchFamily="34" charset="0"/>
              </a:rPr>
              <a:t>Prabha</a:t>
            </a:r>
            <a:r>
              <a:rPr lang="en-US" sz="2500" dirty="0">
                <a:latin typeface="Franklin Gothic Medium" pitchFamily="34" charset="0"/>
              </a:rPr>
              <a:t> </a:t>
            </a:r>
            <a:r>
              <a:rPr lang="en-US" sz="2500" dirty="0" err="1">
                <a:latin typeface="Franklin Gothic Medium" pitchFamily="34" charset="0"/>
              </a:rPr>
              <a:t>Arokiyasamy</a:t>
            </a:r>
            <a:r>
              <a:rPr lang="en-US" sz="2500" dirty="0">
                <a:latin typeface="Franklin Gothic Medium" pitchFamily="34" charset="0"/>
              </a:rPr>
              <a:t> is getting the “Best Women Entrepreneur” </a:t>
            </a:r>
            <a:r>
              <a:rPr lang="en-US" sz="2500" dirty="0" smtClean="0">
                <a:latin typeface="Franklin Gothic Medium" pitchFamily="34" charset="0"/>
              </a:rPr>
              <a:t>Award</a:t>
            </a:r>
            <a:r>
              <a:rPr lang="en-US" sz="2500" dirty="0">
                <a:latin typeface="Franklin Gothic Medium" pitchFamily="34" charset="0"/>
              </a:rPr>
              <a:t>.</a:t>
            </a:r>
          </a:p>
          <a:p>
            <a:endParaRPr lang="en-US" sz="2400" dirty="0">
              <a:latin typeface="Franklin Gothic Book" pitchFamily="34" charset="0"/>
            </a:endParaRPr>
          </a:p>
        </p:txBody>
      </p:sp>
    </p:spTree>
    <p:extLst>
      <p:ext uri="{BB962C8B-B14F-4D97-AF65-F5344CB8AC3E}">
        <p14:creationId xmlns:p14="http://schemas.microsoft.com/office/powerpoint/2010/main" val="832110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676400"/>
          </a:xfrm>
        </p:spPr>
        <p:txBody>
          <a:bodyPr>
            <a:normAutofit/>
          </a:bodyPr>
          <a:lstStyle/>
          <a:p>
            <a:r>
              <a:rPr lang="en-US" sz="4800" b="1" dirty="0" smtClean="0">
                <a:latin typeface="Franklin Gothic Medium" pitchFamily="34" charset="0"/>
              </a:rPr>
              <a:t>PIPDIC, </a:t>
            </a:r>
            <a:r>
              <a:rPr lang="en-US" sz="4800" b="1" dirty="0" err="1" smtClean="0">
                <a:latin typeface="Franklin Gothic Medium" pitchFamily="34" charset="0"/>
              </a:rPr>
              <a:t>Puducherry</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b="1" dirty="0">
                <a:latin typeface="Franklin Gothic Book" pitchFamily="34" charset="0"/>
              </a:rPr>
              <a:t>M/s </a:t>
            </a:r>
            <a:r>
              <a:rPr lang="en-US" b="1" dirty="0" err="1" smtClean="0">
                <a:latin typeface="Franklin Gothic Book" pitchFamily="34" charset="0"/>
              </a:rPr>
              <a:t>Neer</a:t>
            </a:r>
            <a:r>
              <a:rPr lang="en-US" b="1" dirty="0" smtClean="0">
                <a:latin typeface="Franklin Gothic Book" pitchFamily="34" charset="0"/>
              </a:rPr>
              <a:t> </a:t>
            </a:r>
            <a:r>
              <a:rPr lang="en-US" b="1" dirty="0" err="1" smtClean="0">
                <a:latin typeface="Franklin Gothic Book" pitchFamily="34" charset="0"/>
              </a:rPr>
              <a:t>Plast</a:t>
            </a:r>
            <a:endParaRPr lang="en-US" b="1" dirty="0">
              <a:latin typeface="Franklin Gothic Book" pitchFamily="34" charset="0"/>
            </a:endParaRPr>
          </a:p>
        </p:txBody>
      </p:sp>
      <p:pic>
        <p:nvPicPr>
          <p:cNvPr id="5" name="Picture 4" descr="20240314_44001PM_ByGPSMapCamera (1).jpg"/>
          <p:cNvPicPr/>
          <p:nvPr/>
        </p:nvPicPr>
        <p:blipFill rotWithShape="1">
          <a:blip r:embed="rId2" cstate="print"/>
          <a:srcRect b="63"/>
          <a:stretch/>
        </p:blipFill>
        <p:spPr>
          <a:xfrm>
            <a:off x="3048000" y="1905000"/>
            <a:ext cx="5789295" cy="2209800"/>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descr="IMG_20240314_155036.jpg"/>
          <p:cNvPicPr/>
          <p:nvPr/>
        </p:nvPicPr>
        <p:blipFill>
          <a:blip r:embed="rId3" cstate="print"/>
          <a:stretch>
            <a:fillRect/>
          </a:stretch>
        </p:blipFill>
        <p:spPr>
          <a:xfrm>
            <a:off x="3048000" y="4400550"/>
            <a:ext cx="5799772" cy="2228850"/>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descr="IMG_20240906_111808.jpg"/>
          <p:cNvPicPr/>
          <p:nvPr/>
        </p:nvPicPr>
        <p:blipFill rotWithShape="1">
          <a:blip r:embed="rId4"/>
          <a:srcRect l="164" t="55" r="169" b="69"/>
          <a:stretch/>
        </p:blipFill>
        <p:spPr>
          <a:xfrm>
            <a:off x="381001" y="2337435"/>
            <a:ext cx="2369820" cy="3177540"/>
          </a:xfrm>
          <a:prstGeom prst="rect">
            <a:avLst/>
          </a:prstGeom>
          <a:ln w="88900" cap="sq" cmpd="thickThin">
            <a:solidFill>
              <a:srgbClr val="000000"/>
            </a:solidFill>
            <a:prstDash val="solid"/>
            <a:miter lim="800000"/>
          </a:ln>
          <a:effectLst>
            <a:innerShdw blurRad="76200">
              <a:srgbClr val="000000"/>
            </a:innerShdw>
          </a:effectLst>
        </p:spPr>
      </p:pic>
      <p:sp>
        <p:nvSpPr>
          <p:cNvPr id="9" name="TextBox 8"/>
          <p:cNvSpPr txBox="1"/>
          <p:nvPr/>
        </p:nvSpPr>
        <p:spPr>
          <a:xfrm>
            <a:off x="0" y="5562600"/>
            <a:ext cx="3048000" cy="430887"/>
          </a:xfrm>
          <a:prstGeom prst="rect">
            <a:avLst/>
          </a:prstGeom>
          <a:noFill/>
        </p:spPr>
        <p:txBody>
          <a:bodyPr wrap="square" rtlCol="0">
            <a:spAutoFit/>
          </a:bodyPr>
          <a:lstStyle/>
          <a:p>
            <a:pPr algn="ctr"/>
            <a:r>
              <a:rPr lang="en-US" sz="2200" b="1" dirty="0">
                <a:latin typeface="Franklin Gothic Book" pitchFamily="34" charset="0"/>
              </a:rPr>
              <a:t>Smt. </a:t>
            </a:r>
            <a:r>
              <a:rPr lang="en-US" sz="2200" b="1" dirty="0" err="1">
                <a:latin typeface="Franklin Gothic Book" pitchFamily="34" charset="0"/>
              </a:rPr>
              <a:t>Suganya</a:t>
            </a:r>
            <a:r>
              <a:rPr lang="en-US" sz="2200" b="1" dirty="0">
                <a:latin typeface="Franklin Gothic Book" pitchFamily="34" charset="0"/>
              </a:rPr>
              <a:t> </a:t>
            </a:r>
            <a:r>
              <a:rPr lang="en-US" sz="2200" b="1" dirty="0" err="1">
                <a:latin typeface="Franklin Gothic Book" pitchFamily="34" charset="0"/>
              </a:rPr>
              <a:t>Sakthivel</a:t>
            </a:r>
            <a:r>
              <a:rPr lang="en-US" sz="2200" b="1" dirty="0">
                <a:latin typeface="Franklin Gothic Book" pitchFamily="34" charset="0"/>
              </a:rPr>
              <a:t> </a:t>
            </a:r>
          </a:p>
        </p:txBody>
      </p:sp>
    </p:spTree>
    <p:extLst>
      <p:ext uri="{BB962C8B-B14F-4D97-AF65-F5344CB8AC3E}">
        <p14:creationId xmlns:p14="http://schemas.microsoft.com/office/powerpoint/2010/main" val="925489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676400"/>
          </a:xfrm>
        </p:spPr>
        <p:txBody>
          <a:bodyPr>
            <a:normAutofit/>
          </a:bodyPr>
          <a:lstStyle/>
          <a:p>
            <a:r>
              <a:rPr lang="en-US" sz="4800" b="1" dirty="0" smtClean="0">
                <a:latin typeface="Franklin Gothic Medium" pitchFamily="34" charset="0"/>
              </a:rPr>
              <a:t>PIPDIC, </a:t>
            </a:r>
            <a:r>
              <a:rPr lang="en-US" sz="4800" b="1" dirty="0" err="1" smtClean="0">
                <a:latin typeface="Franklin Gothic Medium" pitchFamily="34" charset="0"/>
              </a:rPr>
              <a:t>Puducherry</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b="1" dirty="0">
                <a:latin typeface="Franklin Gothic Book" pitchFamily="34" charset="0"/>
              </a:rPr>
              <a:t>M/s </a:t>
            </a:r>
            <a:r>
              <a:rPr lang="en-US" b="1" dirty="0" err="1" smtClean="0">
                <a:latin typeface="Franklin Gothic Book" pitchFamily="34" charset="0"/>
              </a:rPr>
              <a:t>Neer</a:t>
            </a:r>
            <a:r>
              <a:rPr lang="en-US" b="1" dirty="0" smtClean="0">
                <a:latin typeface="Franklin Gothic Book" pitchFamily="34" charset="0"/>
              </a:rPr>
              <a:t> </a:t>
            </a:r>
            <a:r>
              <a:rPr lang="en-US" b="1" dirty="0" err="1" smtClean="0">
                <a:latin typeface="Franklin Gothic Book" pitchFamily="34" charset="0"/>
              </a:rPr>
              <a:t>Plast</a:t>
            </a:r>
            <a:endParaRPr lang="en-US" b="1" dirty="0">
              <a:latin typeface="Franklin Gothic Book" pitchFamily="34" charset="0"/>
            </a:endParaRPr>
          </a:p>
        </p:txBody>
      </p:sp>
      <p:sp>
        <p:nvSpPr>
          <p:cNvPr id="8" name="Content Placeholder 7"/>
          <p:cNvSpPr>
            <a:spLocks noGrp="1"/>
          </p:cNvSpPr>
          <p:nvPr>
            <p:ph idx="1"/>
          </p:nvPr>
        </p:nvSpPr>
        <p:spPr>
          <a:xfrm>
            <a:off x="228600" y="2057400"/>
            <a:ext cx="8763000" cy="4648200"/>
          </a:xfrm>
        </p:spPr>
        <p:txBody>
          <a:bodyPr>
            <a:noAutofit/>
          </a:bodyPr>
          <a:lstStyle/>
          <a:p>
            <a:pPr marL="0" indent="0" algn="just">
              <a:buNone/>
            </a:pPr>
            <a:r>
              <a:rPr lang="en-US" sz="2400" dirty="0">
                <a:latin typeface="Franklin Gothic Medium" pitchFamily="34" charset="0"/>
              </a:rPr>
              <a:t>M/s </a:t>
            </a:r>
            <a:r>
              <a:rPr lang="en-US" sz="2400" dirty="0" err="1">
                <a:latin typeface="Franklin Gothic Medium" pitchFamily="34" charset="0"/>
              </a:rPr>
              <a:t>Neer</a:t>
            </a:r>
            <a:r>
              <a:rPr lang="en-US" sz="2400" dirty="0">
                <a:latin typeface="Franklin Gothic Medium" pitchFamily="34" charset="0"/>
              </a:rPr>
              <a:t> </a:t>
            </a:r>
            <a:r>
              <a:rPr lang="en-US" sz="2400" dirty="0" err="1">
                <a:latin typeface="Franklin Gothic Medium" pitchFamily="34" charset="0"/>
              </a:rPr>
              <a:t>Plasts</a:t>
            </a:r>
            <a:r>
              <a:rPr lang="en-US" sz="2400" dirty="0">
                <a:latin typeface="Franklin Gothic Medium" pitchFamily="34" charset="0"/>
              </a:rPr>
              <a:t> established by Smt. </a:t>
            </a:r>
            <a:r>
              <a:rPr lang="en-US" sz="2400" dirty="0" err="1">
                <a:latin typeface="Franklin Gothic Medium" pitchFamily="34" charset="0"/>
              </a:rPr>
              <a:t>Suganya</a:t>
            </a:r>
            <a:r>
              <a:rPr lang="en-US" sz="2400" dirty="0">
                <a:latin typeface="Franklin Gothic Medium" pitchFamily="34" charset="0"/>
              </a:rPr>
              <a:t> </a:t>
            </a:r>
            <a:r>
              <a:rPr lang="en-US" sz="2400" dirty="0" err="1">
                <a:latin typeface="Franklin Gothic Medium" pitchFamily="34" charset="0"/>
              </a:rPr>
              <a:t>Sakthivel</a:t>
            </a:r>
            <a:r>
              <a:rPr lang="en-US" sz="2400" dirty="0">
                <a:latin typeface="Franklin Gothic Medium" pitchFamily="34" charset="0"/>
              </a:rPr>
              <a:t> in the year 2020 with assistance from PIPDIC and was allotted one plot at growth centre, </a:t>
            </a:r>
            <a:r>
              <a:rPr lang="en-US" sz="2400" dirty="0" err="1">
                <a:latin typeface="Franklin Gothic Medium" pitchFamily="34" charset="0"/>
              </a:rPr>
              <a:t>Karaikal</a:t>
            </a:r>
            <a:r>
              <a:rPr lang="en-US" sz="2400" dirty="0">
                <a:latin typeface="Franklin Gothic Medium" pitchFamily="34" charset="0"/>
              </a:rPr>
              <a:t> during 2018. The unit involved in manufacturing of “water storage tanks” registered trademark brand name of “NEER”. With an initial financial assistance of Rs. 45 lakhs from the Standup India scheme. </a:t>
            </a:r>
            <a:r>
              <a:rPr lang="en-US" sz="2400" dirty="0" smtClean="0">
                <a:latin typeface="Franklin Gothic Medium" pitchFamily="34" charset="0"/>
              </a:rPr>
              <a:t>M/s </a:t>
            </a:r>
            <a:r>
              <a:rPr lang="en-US" sz="2400" dirty="0" err="1">
                <a:latin typeface="Franklin Gothic Medium" pitchFamily="34" charset="0"/>
              </a:rPr>
              <a:t>Neer</a:t>
            </a:r>
            <a:r>
              <a:rPr lang="en-US" sz="2400" dirty="0">
                <a:latin typeface="Franklin Gothic Medium" pitchFamily="34" charset="0"/>
              </a:rPr>
              <a:t> </a:t>
            </a:r>
            <a:r>
              <a:rPr lang="en-US" sz="2400" dirty="0" err="1">
                <a:latin typeface="Franklin Gothic Medium" pitchFamily="34" charset="0"/>
              </a:rPr>
              <a:t>Plasts</a:t>
            </a:r>
            <a:r>
              <a:rPr lang="en-US" sz="2400" dirty="0">
                <a:latin typeface="Franklin Gothic Medium" pitchFamily="34" charset="0"/>
              </a:rPr>
              <a:t> catered for water storage tanks ranging from 300 Liters to 1000 Liters and </a:t>
            </a:r>
            <a:r>
              <a:rPr lang="en-US" sz="2400" dirty="0" err="1">
                <a:latin typeface="Franklin Gothic Medium" pitchFamily="34" charset="0"/>
              </a:rPr>
              <a:t>utilising</a:t>
            </a:r>
            <a:r>
              <a:rPr lang="en-US" sz="2400" dirty="0">
                <a:latin typeface="Franklin Gothic Medium" pitchFamily="34" charset="0"/>
              </a:rPr>
              <a:t> 100% virgin raw materials with food-grade quality.  The unit has launched new products such as the Efficient Drainage Conical Tank for Residential Water Storage.  Smt. </a:t>
            </a:r>
            <a:r>
              <a:rPr lang="en-US" sz="2400" dirty="0" err="1">
                <a:latin typeface="Franklin Gothic Medium" pitchFamily="34" charset="0"/>
              </a:rPr>
              <a:t>Suganya</a:t>
            </a:r>
            <a:r>
              <a:rPr lang="en-US" sz="2400" dirty="0">
                <a:latin typeface="Franklin Gothic Medium" pitchFamily="34" charset="0"/>
              </a:rPr>
              <a:t> </a:t>
            </a:r>
            <a:r>
              <a:rPr lang="en-US" sz="2400" dirty="0" err="1">
                <a:latin typeface="Franklin Gothic Medium" pitchFamily="34" charset="0"/>
              </a:rPr>
              <a:t>Sakthivel</a:t>
            </a:r>
            <a:r>
              <a:rPr lang="en-US" sz="2400" dirty="0">
                <a:latin typeface="Franklin Gothic Medium" pitchFamily="34" charset="0"/>
              </a:rPr>
              <a:t> is being awarded under the “Best First Generation Entrepreneur” category.</a:t>
            </a:r>
          </a:p>
        </p:txBody>
      </p:sp>
    </p:spTree>
    <p:extLst>
      <p:ext uri="{BB962C8B-B14F-4D97-AF65-F5344CB8AC3E}">
        <p14:creationId xmlns:p14="http://schemas.microsoft.com/office/powerpoint/2010/main" val="3514806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00200"/>
          </a:xfrm>
        </p:spPr>
        <p:txBody>
          <a:bodyPr>
            <a:normAutofit fontScale="90000"/>
          </a:bodyPr>
          <a:lstStyle/>
          <a:p>
            <a:r>
              <a:rPr lang="en-US" sz="4900" b="1" dirty="0" smtClean="0">
                <a:latin typeface="Franklin Gothic Medium" pitchFamily="34" charset="0"/>
              </a:rPr>
              <a:t>PIPDIC, </a:t>
            </a:r>
            <a:r>
              <a:rPr lang="en-US" sz="4900" b="1" dirty="0" err="1" smtClean="0">
                <a:latin typeface="Franklin Gothic Medium" pitchFamily="34" charset="0"/>
              </a:rPr>
              <a:t>Puducherry</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300" b="1" dirty="0">
                <a:latin typeface="Franklin Gothic Book" pitchFamily="34" charset="0"/>
              </a:rPr>
              <a:t>M/s </a:t>
            </a:r>
            <a:r>
              <a:rPr lang="en-IN" sz="4300" b="1" dirty="0" err="1" smtClean="0">
                <a:latin typeface="Franklin Gothic Book" pitchFamily="34" charset="0"/>
              </a:rPr>
              <a:t>Waaree</a:t>
            </a:r>
            <a:r>
              <a:rPr lang="en-IN" sz="4300" b="1" dirty="0" smtClean="0">
                <a:latin typeface="Franklin Gothic Book" pitchFamily="34" charset="0"/>
              </a:rPr>
              <a:t> Renewable Technologies Ltd.</a:t>
            </a:r>
            <a:endParaRPr lang="en-US" sz="4300" b="1" dirty="0">
              <a:latin typeface="Franklin Gothic Book" pitchFamily="34" charset="0"/>
            </a:endParaRPr>
          </a:p>
        </p:txBody>
      </p:sp>
      <p:pic>
        <p:nvPicPr>
          <p:cNvPr id="4" name="Picture 3" descr="A person in a suit and tie&#10;&#10;Description automatically generated">
            <a:extLst>
              <a:ext uri="{FF2B5EF4-FFF2-40B4-BE49-F238E27FC236}">
                <a16:creationId xmlns:a16="http://schemas.microsoft.com/office/drawing/2014/main" xmlns="" id="{CB4C20B7-A0F8-5C22-587F-C81780FE1E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8" t="29" r="121"/>
          <a:stretch/>
        </p:blipFill>
        <p:spPr>
          <a:xfrm>
            <a:off x="304800" y="2514600"/>
            <a:ext cx="2362200" cy="3048000"/>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descr="A solar panels in a field&#10;&#10;Description automatically generated">
            <a:extLst>
              <a:ext uri="{FF2B5EF4-FFF2-40B4-BE49-F238E27FC236}">
                <a16:creationId xmlns:a16="http://schemas.microsoft.com/office/drawing/2014/main" xmlns="" id="{2E33C7F4-7E30-640C-70E5-6FFB9F9A5717}"/>
              </a:ext>
            </a:extLst>
          </p:cNvPr>
          <p:cNvPicPr>
            <a:picLocks noChangeAspect="1"/>
          </p:cNvPicPr>
          <p:nvPr/>
        </p:nvPicPr>
        <p:blipFill rotWithShape="1">
          <a:blip r:embed="rId3">
            <a:extLst>
              <a:ext uri="{28A0092B-C50C-407E-A947-70E740481C1C}">
                <a14:useLocalDpi xmlns:a14="http://schemas.microsoft.com/office/drawing/2010/main" val="0"/>
              </a:ext>
            </a:extLst>
          </a:blip>
          <a:srcRect t="104"/>
          <a:stretch/>
        </p:blipFill>
        <p:spPr>
          <a:xfrm>
            <a:off x="2895601" y="4286250"/>
            <a:ext cx="6019800" cy="2348290"/>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descr="A building with stairs and a green roof&#10;&#10;Description automatically generated">
            <a:extLst>
              <a:ext uri="{FF2B5EF4-FFF2-40B4-BE49-F238E27FC236}">
                <a16:creationId xmlns:a16="http://schemas.microsoft.com/office/drawing/2014/main" xmlns="" id="{4038D852-B91F-C26B-FEA7-8716D8EBCB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5601" y="1828799"/>
            <a:ext cx="6019800" cy="2244969"/>
          </a:xfrm>
          <a:prstGeom prst="rect">
            <a:avLst/>
          </a:prstGeom>
          <a:ln w="88900" cap="sq" cmpd="thickThin">
            <a:solidFill>
              <a:srgbClr val="000000"/>
            </a:solidFill>
            <a:prstDash val="solid"/>
            <a:miter lim="800000"/>
          </a:ln>
          <a:effectLst>
            <a:innerShdw blurRad="76200">
              <a:srgbClr val="000000"/>
            </a:innerShdw>
          </a:effectLst>
        </p:spPr>
      </p:pic>
      <p:sp>
        <p:nvSpPr>
          <p:cNvPr id="3" name="TextBox 2"/>
          <p:cNvSpPr txBox="1"/>
          <p:nvPr/>
        </p:nvSpPr>
        <p:spPr>
          <a:xfrm>
            <a:off x="0" y="5638800"/>
            <a:ext cx="2819400" cy="707886"/>
          </a:xfrm>
          <a:prstGeom prst="rect">
            <a:avLst/>
          </a:prstGeom>
          <a:noFill/>
        </p:spPr>
        <p:txBody>
          <a:bodyPr wrap="square" rtlCol="0">
            <a:spAutoFit/>
          </a:bodyPr>
          <a:lstStyle/>
          <a:p>
            <a:pPr algn="ctr"/>
            <a:r>
              <a:rPr lang="en-US" sz="2000" b="1" dirty="0">
                <a:latin typeface="Franklin Gothic Book" pitchFamily="34" charset="0"/>
              </a:rPr>
              <a:t>Shri </a:t>
            </a:r>
            <a:r>
              <a:rPr lang="en-US" sz="2000" b="1" dirty="0" err="1">
                <a:latin typeface="Franklin Gothic Book" pitchFamily="34" charset="0"/>
              </a:rPr>
              <a:t>Viren</a:t>
            </a:r>
            <a:r>
              <a:rPr lang="en-US" sz="2000" b="1" dirty="0">
                <a:latin typeface="Franklin Gothic Book" pitchFamily="34" charset="0"/>
              </a:rPr>
              <a:t> </a:t>
            </a:r>
            <a:r>
              <a:rPr lang="en-US" sz="2000" b="1" dirty="0" err="1">
                <a:latin typeface="Franklin Gothic Book" pitchFamily="34" charset="0"/>
              </a:rPr>
              <a:t>Chimanlal</a:t>
            </a:r>
            <a:r>
              <a:rPr lang="en-US" sz="2000" b="1" dirty="0">
                <a:latin typeface="Franklin Gothic Book" pitchFamily="34" charset="0"/>
              </a:rPr>
              <a:t> </a:t>
            </a:r>
            <a:r>
              <a:rPr lang="en-US" sz="2000" b="1" dirty="0" err="1">
                <a:latin typeface="Franklin Gothic Book" pitchFamily="34" charset="0"/>
              </a:rPr>
              <a:t>Doshi</a:t>
            </a:r>
            <a:r>
              <a:rPr lang="en-US" sz="2000" b="1" dirty="0">
                <a:latin typeface="Franklin Gothic Book" pitchFamily="34" charset="0"/>
              </a:rPr>
              <a:t> </a:t>
            </a:r>
          </a:p>
        </p:txBody>
      </p:sp>
    </p:spTree>
    <p:extLst>
      <p:ext uri="{BB962C8B-B14F-4D97-AF65-F5344CB8AC3E}">
        <p14:creationId xmlns:p14="http://schemas.microsoft.com/office/powerpoint/2010/main" val="30260722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00200"/>
          </a:xfrm>
        </p:spPr>
        <p:txBody>
          <a:bodyPr>
            <a:normAutofit fontScale="90000"/>
          </a:bodyPr>
          <a:lstStyle/>
          <a:p>
            <a:r>
              <a:rPr lang="en-US" sz="4800" b="1" dirty="0" smtClean="0">
                <a:latin typeface="Franklin Gothic Medium" pitchFamily="34" charset="0"/>
              </a:rPr>
              <a:t>PIPDIC, </a:t>
            </a:r>
            <a:r>
              <a:rPr lang="en-US" sz="4800" b="1" dirty="0" err="1" smtClean="0">
                <a:latin typeface="Franklin Gothic Medium" pitchFamily="34" charset="0"/>
              </a:rPr>
              <a:t>Puducherry</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300" b="1" dirty="0">
                <a:latin typeface="Franklin Gothic Book" pitchFamily="34" charset="0"/>
              </a:rPr>
              <a:t>M/s </a:t>
            </a:r>
            <a:r>
              <a:rPr lang="en-IN" sz="4300" b="1" dirty="0" err="1" smtClean="0">
                <a:latin typeface="Franklin Gothic Book" pitchFamily="34" charset="0"/>
              </a:rPr>
              <a:t>Waaree</a:t>
            </a:r>
            <a:r>
              <a:rPr lang="en-IN" sz="4300" b="1" dirty="0" smtClean="0">
                <a:latin typeface="Franklin Gothic Book" pitchFamily="34" charset="0"/>
              </a:rPr>
              <a:t> Renewable Technologies Ltd.</a:t>
            </a:r>
            <a:endParaRPr lang="en-US" sz="4300" b="1" dirty="0">
              <a:latin typeface="Franklin Gothic Book" pitchFamily="34" charset="0"/>
            </a:endParaRPr>
          </a:p>
        </p:txBody>
      </p:sp>
      <p:sp>
        <p:nvSpPr>
          <p:cNvPr id="8" name="Content Placeholder 7"/>
          <p:cNvSpPr>
            <a:spLocks noGrp="1"/>
          </p:cNvSpPr>
          <p:nvPr>
            <p:ph idx="1"/>
          </p:nvPr>
        </p:nvSpPr>
        <p:spPr>
          <a:xfrm>
            <a:off x="228600" y="2133600"/>
            <a:ext cx="8763000" cy="4572000"/>
          </a:xfrm>
        </p:spPr>
        <p:txBody>
          <a:bodyPr>
            <a:noAutofit/>
          </a:bodyPr>
          <a:lstStyle/>
          <a:p>
            <a:pPr marL="0" indent="0" algn="just">
              <a:buNone/>
            </a:pPr>
            <a:r>
              <a:rPr lang="en-US" sz="2450" dirty="0">
                <a:latin typeface="Franklin Gothic Medium" pitchFamily="34" charset="0"/>
              </a:rPr>
              <a:t>Shri </a:t>
            </a:r>
            <a:r>
              <a:rPr lang="en-US" sz="2450" dirty="0" err="1">
                <a:latin typeface="Franklin Gothic Medium" pitchFamily="34" charset="0"/>
              </a:rPr>
              <a:t>Viren</a:t>
            </a:r>
            <a:r>
              <a:rPr lang="en-US" sz="2450" dirty="0">
                <a:latin typeface="Franklin Gothic Medium" pitchFamily="34" charset="0"/>
              </a:rPr>
              <a:t> </a:t>
            </a:r>
            <a:r>
              <a:rPr lang="en-US" sz="2450" dirty="0" err="1">
                <a:latin typeface="Franklin Gothic Medium" pitchFamily="34" charset="0"/>
              </a:rPr>
              <a:t>Chimanlal</a:t>
            </a:r>
            <a:r>
              <a:rPr lang="en-US" sz="2450" dirty="0">
                <a:latin typeface="Franklin Gothic Medium" pitchFamily="34" charset="0"/>
              </a:rPr>
              <a:t> </a:t>
            </a:r>
            <a:r>
              <a:rPr lang="en-US" sz="2450" dirty="0" err="1">
                <a:latin typeface="Franklin Gothic Medium" pitchFamily="34" charset="0"/>
              </a:rPr>
              <a:t>Doshi</a:t>
            </a:r>
            <a:r>
              <a:rPr lang="en-US" sz="2450" dirty="0">
                <a:latin typeface="Franklin Gothic Medium" pitchFamily="34" charset="0"/>
              </a:rPr>
              <a:t> established M/s </a:t>
            </a:r>
            <a:r>
              <a:rPr lang="en-US" sz="2450" dirty="0" err="1">
                <a:latin typeface="Franklin Gothic Medium" pitchFamily="34" charset="0"/>
              </a:rPr>
              <a:t>Waaree</a:t>
            </a:r>
            <a:r>
              <a:rPr lang="en-US" sz="2450" dirty="0">
                <a:latin typeface="Franklin Gothic Medium" pitchFamily="34" charset="0"/>
              </a:rPr>
              <a:t> Renewable Technologies Ltd. (WRTL) involved in manufacturing of “Solar Power Project</a:t>
            </a:r>
            <a:r>
              <a:rPr lang="en-US" sz="2450" dirty="0" smtClean="0">
                <a:latin typeface="Franklin Gothic Medium" pitchFamily="34" charset="0"/>
              </a:rPr>
              <a:t>” with </a:t>
            </a:r>
            <a:r>
              <a:rPr lang="en-US" sz="2450" dirty="0">
                <a:latin typeface="Franklin Gothic Medium" pitchFamily="34" charset="0"/>
              </a:rPr>
              <a:t>assistance from PIPDIC and was allotted with 55 acres of land at Growth Centre, </a:t>
            </a:r>
            <a:r>
              <a:rPr lang="en-US" sz="2450" dirty="0" err="1">
                <a:latin typeface="Franklin Gothic Medium" pitchFamily="34" charset="0"/>
              </a:rPr>
              <a:t>Karaikal</a:t>
            </a:r>
            <a:r>
              <a:rPr lang="en-US" sz="2450" dirty="0">
                <a:latin typeface="Franklin Gothic Medium" pitchFamily="34" charset="0"/>
              </a:rPr>
              <a:t> during 2019 and 2021. </a:t>
            </a:r>
            <a:r>
              <a:rPr lang="en-US" sz="2450" dirty="0" smtClean="0">
                <a:latin typeface="Franklin Gothic Medium" pitchFamily="34" charset="0"/>
              </a:rPr>
              <a:t>The </a:t>
            </a:r>
            <a:r>
              <a:rPr lang="en-US" sz="2450" dirty="0">
                <a:latin typeface="Franklin Gothic Medium" pitchFamily="34" charset="0"/>
              </a:rPr>
              <a:t>unit supports India’s renewable energy goals and has expanded internationally delivering sustainable energy solutions for residential and industrial sectors. M/s </a:t>
            </a:r>
            <a:r>
              <a:rPr lang="en-US" sz="2450" dirty="0" err="1">
                <a:latin typeface="Franklin Gothic Medium" pitchFamily="34" charset="0"/>
              </a:rPr>
              <a:t>Waaree</a:t>
            </a:r>
            <a:r>
              <a:rPr lang="en-US" sz="2450" dirty="0">
                <a:latin typeface="Franklin Gothic Medium" pitchFamily="34" charset="0"/>
              </a:rPr>
              <a:t> Renewable Technologies Ltd.  is developing 10MW solar photovoltaic (PV) power project and employs about 50 people.  Shri </a:t>
            </a:r>
            <a:r>
              <a:rPr lang="en-US" sz="2450" dirty="0" err="1">
                <a:latin typeface="Franklin Gothic Medium" pitchFamily="34" charset="0"/>
              </a:rPr>
              <a:t>Viren</a:t>
            </a:r>
            <a:r>
              <a:rPr lang="en-US" sz="2450" dirty="0">
                <a:latin typeface="Franklin Gothic Medium" pitchFamily="34" charset="0"/>
              </a:rPr>
              <a:t> </a:t>
            </a:r>
            <a:r>
              <a:rPr lang="en-US" sz="2450" dirty="0" err="1">
                <a:latin typeface="Franklin Gothic Medium" pitchFamily="34" charset="0"/>
              </a:rPr>
              <a:t>Chimanlal</a:t>
            </a:r>
            <a:r>
              <a:rPr lang="en-US" sz="2450" dirty="0">
                <a:latin typeface="Franklin Gothic Medium" pitchFamily="34" charset="0"/>
              </a:rPr>
              <a:t> </a:t>
            </a:r>
            <a:r>
              <a:rPr lang="en-US" sz="2450" dirty="0" err="1">
                <a:latin typeface="Franklin Gothic Medium" pitchFamily="34" charset="0"/>
              </a:rPr>
              <a:t>Doshi</a:t>
            </a:r>
            <a:r>
              <a:rPr lang="en-US" sz="2450" dirty="0">
                <a:latin typeface="Franklin Gothic Medium" pitchFamily="34" charset="0"/>
              </a:rPr>
              <a:t> is being conferred with “Most Environmental Friendly Unit” </a:t>
            </a:r>
            <a:r>
              <a:rPr lang="en-US" sz="2450" dirty="0" smtClean="0">
                <a:latin typeface="Franklin Gothic Medium" pitchFamily="34" charset="0"/>
              </a:rPr>
              <a:t>Award</a:t>
            </a:r>
            <a:r>
              <a:rPr lang="en-US" sz="2450" dirty="0">
                <a:latin typeface="Franklin Gothic Medium" pitchFamily="34" charset="0"/>
              </a:rPr>
              <a:t>.</a:t>
            </a:r>
          </a:p>
        </p:txBody>
      </p:sp>
    </p:spTree>
    <p:extLst>
      <p:ext uri="{BB962C8B-B14F-4D97-AF65-F5344CB8AC3E}">
        <p14:creationId xmlns:p14="http://schemas.microsoft.com/office/powerpoint/2010/main" val="7260863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800" b="1" dirty="0">
                <a:latin typeface="Franklin Gothic Medium" pitchFamily="34" charset="0"/>
              </a:rPr>
              <a:t>Tamilnadu Industrial Investment </a:t>
            </a:r>
            <a:r>
              <a:rPr lang="en-US" sz="4800" b="1" dirty="0" smtClean="0">
                <a:latin typeface="Franklin Gothic Medium" pitchFamily="34" charset="0"/>
              </a:rPr>
              <a:t/>
            </a:r>
            <a:br>
              <a:rPr lang="en-US" sz="4800" b="1" dirty="0" smtClean="0">
                <a:latin typeface="Franklin Gothic Medium" pitchFamily="34" charset="0"/>
              </a:rPr>
            </a:br>
            <a:r>
              <a:rPr lang="en-US" sz="4800" b="1" dirty="0" smtClean="0">
                <a:latin typeface="Franklin Gothic Medium" pitchFamily="34" charset="0"/>
              </a:rPr>
              <a:t>Corp</a:t>
            </a:r>
            <a:r>
              <a:rPr lang="en-US" sz="4800" b="1" dirty="0">
                <a:latin typeface="Franklin Gothic Medium" pitchFamily="34" charset="0"/>
              </a:rPr>
              <a:t>. Ltd. {TIIC},  Chennai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300" b="1" dirty="0">
                <a:latin typeface="Franklin Gothic Book" pitchFamily="34" charset="0"/>
              </a:rPr>
              <a:t>M/s </a:t>
            </a:r>
            <a:r>
              <a:rPr lang="en-IN" sz="4300" b="1" dirty="0" err="1" smtClean="0">
                <a:latin typeface="Franklin Gothic Book" pitchFamily="34" charset="0"/>
              </a:rPr>
              <a:t>Hemagni</a:t>
            </a:r>
            <a:r>
              <a:rPr lang="en-IN" sz="4300" b="1" dirty="0" smtClean="0">
                <a:latin typeface="Franklin Gothic Book" pitchFamily="34" charset="0"/>
              </a:rPr>
              <a:t> Build Pro Industries</a:t>
            </a:r>
            <a:endParaRPr lang="en-US" sz="4300" b="1" dirty="0">
              <a:latin typeface="Franklin Gothic Book" pitchFamily="34" charset="0"/>
            </a:endParaRPr>
          </a:p>
        </p:txBody>
      </p:sp>
      <p:pic>
        <p:nvPicPr>
          <p:cNvPr id="2050" name="Picture 2" descr="https://scontent.fdel45-1.fna.fbcdn.net/v/t39.30808-6/452816813_781744537506490_3441180374928411342_n.png?_nc_cat=103&amp;ccb=1-7&amp;_nc_sid=cc71e4&amp;_nc_ohc=6n8FLK-IGr8Q7kNvgHqf8SC&amp;_nc_zt=23&amp;_nc_ht=scontent.fdel45-1.fna&amp;_nc_gid=AzFpNw81E361qr5iQy-WOMZ&amp;oh=00_AYDmgVsyfEYKx7LXtPUhqwqZwkwV6h0NcJklvgjSePZi6A&amp;oe=674DF4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209801"/>
            <a:ext cx="3106942" cy="20574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076" name="Picture 4" descr="No photo description availab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tretch/>
        </p:blipFill>
        <p:spPr bwMode="auto">
          <a:xfrm>
            <a:off x="2743200" y="2209801"/>
            <a:ext cx="2590800" cy="20574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078" name="Picture 6" descr="No photo description avail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572000"/>
            <a:ext cx="3106942" cy="202477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929" y="2667000"/>
            <a:ext cx="2068898" cy="2751522"/>
          </a:xfrm>
          <a:prstGeom prst="rect">
            <a:avLst/>
          </a:prstGeom>
          <a:ln w="88900" cap="sq" cmpd="thickThin">
            <a:solidFill>
              <a:srgbClr val="000000"/>
            </a:solidFill>
            <a:prstDash val="solid"/>
            <a:miter lim="800000"/>
          </a:ln>
          <a:effectLst>
            <a:innerShdw blurRad="76200">
              <a:srgbClr val="000000"/>
            </a:innerShdw>
          </a:effectLst>
        </p:spPr>
      </p:pic>
      <p:sp>
        <p:nvSpPr>
          <p:cNvPr id="6" name="Rectangle 5"/>
          <p:cNvSpPr/>
          <p:nvPr/>
        </p:nvSpPr>
        <p:spPr>
          <a:xfrm>
            <a:off x="0" y="5418522"/>
            <a:ext cx="2590800" cy="400110"/>
          </a:xfrm>
          <a:prstGeom prst="rect">
            <a:avLst/>
          </a:prstGeom>
        </p:spPr>
        <p:txBody>
          <a:bodyPr wrap="square">
            <a:spAutoFit/>
          </a:bodyPr>
          <a:lstStyle/>
          <a:p>
            <a:pPr algn="ctr"/>
            <a:r>
              <a:rPr lang="en-US" sz="2000" b="1" dirty="0" smtClean="0">
                <a:latin typeface="Franklin Gothic Book" panose="020B0503020102020204" pitchFamily="34" charset="0"/>
              </a:rPr>
              <a:t>MS. G. SIREESHA</a:t>
            </a:r>
            <a:endParaRPr lang="en-US" sz="2000" dirty="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3200" y="4572000"/>
            <a:ext cx="2590800" cy="202477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417561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00200"/>
          </a:xfrm>
        </p:spPr>
        <p:txBody>
          <a:bodyPr>
            <a:normAutofit fontScale="90000"/>
          </a:bodyPr>
          <a:lstStyle/>
          <a:p>
            <a:r>
              <a:rPr lang="en-US" sz="4800" b="1" dirty="0">
                <a:latin typeface="Franklin Gothic Medium" pitchFamily="34" charset="0"/>
              </a:rPr>
              <a:t>Tamilnadu Industrial </a:t>
            </a:r>
            <a:r>
              <a:rPr lang="en-US" sz="4800" b="1" dirty="0" smtClean="0">
                <a:latin typeface="Franklin Gothic Medium" pitchFamily="34" charset="0"/>
              </a:rPr>
              <a:t>Investment</a:t>
            </a:r>
            <a:br>
              <a:rPr lang="en-US" sz="4800" b="1" dirty="0" smtClean="0">
                <a:latin typeface="Franklin Gothic Medium" pitchFamily="34" charset="0"/>
              </a:rPr>
            </a:br>
            <a:r>
              <a:rPr lang="en-US" sz="4800" b="1" dirty="0" smtClean="0">
                <a:latin typeface="Franklin Gothic Medium" pitchFamily="34" charset="0"/>
              </a:rPr>
              <a:t>Corp</a:t>
            </a:r>
            <a:r>
              <a:rPr lang="en-US" sz="4800" b="1" dirty="0">
                <a:latin typeface="Franklin Gothic Medium" pitchFamily="34" charset="0"/>
              </a:rPr>
              <a:t>. Ltd. {TIIC},  Chennai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300" b="1" dirty="0">
                <a:latin typeface="Franklin Gothic Book" pitchFamily="34" charset="0"/>
              </a:rPr>
              <a:t>M/s </a:t>
            </a:r>
            <a:r>
              <a:rPr lang="en-IN" sz="4300" b="1" dirty="0" err="1" smtClean="0">
                <a:latin typeface="Franklin Gothic Book" pitchFamily="34" charset="0"/>
              </a:rPr>
              <a:t>Hemagni</a:t>
            </a:r>
            <a:r>
              <a:rPr lang="en-IN" sz="4300" b="1" dirty="0" smtClean="0">
                <a:latin typeface="Franklin Gothic Book" pitchFamily="34" charset="0"/>
              </a:rPr>
              <a:t> Build Pro Industries</a:t>
            </a:r>
            <a:endParaRPr lang="en-US" sz="4300" b="1" dirty="0">
              <a:latin typeface="Franklin Gothic Book" pitchFamily="34" charset="0"/>
            </a:endParaRPr>
          </a:p>
        </p:txBody>
      </p:sp>
      <p:sp>
        <p:nvSpPr>
          <p:cNvPr id="8" name="Content Placeholder 7"/>
          <p:cNvSpPr>
            <a:spLocks noGrp="1"/>
          </p:cNvSpPr>
          <p:nvPr>
            <p:ph idx="1"/>
          </p:nvPr>
        </p:nvSpPr>
        <p:spPr>
          <a:xfrm>
            <a:off x="228600" y="2819400"/>
            <a:ext cx="8763000" cy="3886200"/>
          </a:xfrm>
        </p:spPr>
        <p:txBody>
          <a:bodyPr>
            <a:noAutofit/>
          </a:bodyPr>
          <a:lstStyle/>
          <a:p>
            <a:pPr marL="0" indent="0" algn="just">
              <a:buNone/>
            </a:pPr>
            <a:r>
              <a:rPr lang="en-US" sz="2400" dirty="0">
                <a:latin typeface="Franklin Gothic Medium" pitchFamily="34" charset="0"/>
              </a:rPr>
              <a:t>M/s. </a:t>
            </a:r>
            <a:r>
              <a:rPr lang="en-US" sz="2400" dirty="0" err="1">
                <a:latin typeface="Franklin Gothic Medium" pitchFamily="34" charset="0"/>
              </a:rPr>
              <a:t>Hemagni</a:t>
            </a:r>
            <a:r>
              <a:rPr lang="en-US" sz="2400" dirty="0">
                <a:latin typeface="Franklin Gothic Medium" pitchFamily="34" charset="0"/>
              </a:rPr>
              <a:t> Build-Pro Industries is a Proprietorship firm established by Smt. G. </a:t>
            </a:r>
            <a:r>
              <a:rPr lang="en-US" sz="2400" dirty="0" err="1">
                <a:latin typeface="Franklin Gothic Medium" pitchFamily="34" charset="0"/>
              </a:rPr>
              <a:t>Sireesha</a:t>
            </a:r>
            <a:r>
              <a:rPr lang="en-US" sz="2400" dirty="0">
                <a:latin typeface="Franklin Gothic Medium" pitchFamily="34" charset="0"/>
              </a:rPr>
              <a:t> in the year 2020 with the financial assistance from TIIC under "NEEDS Scheme".  The unit started with one Roof Sheet Roll forming machine &amp; CNC Automatic Welding Machine and with further assistance from TIIC created the complete PEB Manufacturing facility to meet the raising demand of clients. M/s. </a:t>
            </a:r>
            <a:r>
              <a:rPr lang="en-US" sz="2400" dirty="0" err="1">
                <a:latin typeface="Franklin Gothic Medium" pitchFamily="34" charset="0"/>
              </a:rPr>
              <a:t>Hemagni</a:t>
            </a:r>
            <a:r>
              <a:rPr lang="en-US" sz="2400" dirty="0">
                <a:latin typeface="Franklin Gothic Medium" pitchFamily="34" charset="0"/>
              </a:rPr>
              <a:t> Build-Pro Industries have an installed Capacity of 150 MT/Month and employed 60 members.  Smt. G. </a:t>
            </a:r>
            <a:r>
              <a:rPr lang="en-US" sz="2400" dirty="0" err="1">
                <a:latin typeface="Franklin Gothic Medium" pitchFamily="34" charset="0"/>
              </a:rPr>
              <a:t>Sireesha</a:t>
            </a:r>
            <a:r>
              <a:rPr lang="en-US" sz="2400" dirty="0">
                <a:latin typeface="Franklin Gothic Medium" pitchFamily="34" charset="0"/>
              </a:rPr>
              <a:t> is being A</a:t>
            </a:r>
            <a:r>
              <a:rPr lang="en-US" sz="2400" dirty="0" smtClean="0">
                <a:latin typeface="Franklin Gothic Medium" pitchFamily="34" charset="0"/>
              </a:rPr>
              <a:t>warded </a:t>
            </a:r>
            <a:r>
              <a:rPr lang="en-US" sz="2400" dirty="0">
                <a:latin typeface="Franklin Gothic Medium" pitchFamily="34" charset="0"/>
              </a:rPr>
              <a:t>as “Best First Generation Entrepreneur”.</a:t>
            </a:r>
          </a:p>
          <a:p>
            <a:pPr marL="0" indent="0" algn="just">
              <a:buNone/>
            </a:pPr>
            <a:endParaRPr lang="en-US" sz="2450" dirty="0">
              <a:latin typeface="Franklin Gothic Medium" pitchFamily="34" charset="0"/>
            </a:endParaRPr>
          </a:p>
        </p:txBody>
      </p:sp>
    </p:spTree>
    <p:extLst>
      <p:ext uri="{BB962C8B-B14F-4D97-AF65-F5344CB8AC3E}">
        <p14:creationId xmlns:p14="http://schemas.microsoft.com/office/powerpoint/2010/main" val="31996247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676400"/>
          </a:xfrm>
        </p:spPr>
        <p:txBody>
          <a:bodyPr>
            <a:normAutofit fontScale="90000"/>
          </a:bodyPr>
          <a:lstStyle/>
          <a:p>
            <a:r>
              <a:rPr lang="en-US" sz="4800" b="1" dirty="0">
                <a:latin typeface="Franklin Gothic Medium" pitchFamily="34" charset="0"/>
              </a:rPr>
              <a:t>Tamilnadu Industrial Investment </a:t>
            </a:r>
            <a:r>
              <a:rPr lang="en-US" sz="4800" b="1" dirty="0" smtClean="0">
                <a:latin typeface="Franklin Gothic Medium" pitchFamily="34" charset="0"/>
              </a:rPr>
              <a:t/>
            </a:r>
            <a:br>
              <a:rPr lang="en-US" sz="4800" b="1" dirty="0" smtClean="0">
                <a:latin typeface="Franklin Gothic Medium" pitchFamily="34" charset="0"/>
              </a:rPr>
            </a:br>
            <a:r>
              <a:rPr lang="en-US" sz="4800" b="1" dirty="0" smtClean="0">
                <a:latin typeface="Franklin Gothic Medium" pitchFamily="34" charset="0"/>
              </a:rPr>
              <a:t>Corp</a:t>
            </a:r>
            <a:r>
              <a:rPr lang="en-US" sz="4800" b="1" dirty="0">
                <a:latin typeface="Franklin Gothic Medium" pitchFamily="34" charset="0"/>
              </a:rPr>
              <a:t>. Ltd. {TIIC},  Chennai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IN" sz="4700" b="1" dirty="0" smtClean="0">
                <a:latin typeface="Franklin Gothic Book" pitchFamily="34" charset="0"/>
              </a:rPr>
              <a:t>Sri </a:t>
            </a:r>
            <a:r>
              <a:rPr lang="en-IN" sz="4700" b="1" dirty="0" err="1" smtClean="0">
                <a:latin typeface="Franklin Gothic Book" pitchFamily="34" charset="0"/>
              </a:rPr>
              <a:t>Vethaa</a:t>
            </a:r>
            <a:r>
              <a:rPr lang="en-IN" sz="4700" b="1" dirty="0" smtClean="0">
                <a:latin typeface="Franklin Gothic Book" pitchFamily="34" charset="0"/>
              </a:rPr>
              <a:t> Dairy </a:t>
            </a:r>
            <a:r>
              <a:rPr lang="en-IN" sz="4700" b="1" dirty="0" err="1" smtClean="0">
                <a:latin typeface="Franklin Gothic Book" pitchFamily="34" charset="0"/>
              </a:rPr>
              <a:t>Pvt.</a:t>
            </a:r>
            <a:r>
              <a:rPr lang="en-IN" sz="4700" b="1" dirty="0" smtClean="0">
                <a:latin typeface="Franklin Gothic Book" pitchFamily="34" charset="0"/>
              </a:rPr>
              <a:t> Ltd.</a:t>
            </a:r>
            <a:endParaRPr lang="en-US" sz="4700" b="1" dirty="0">
              <a:latin typeface="Franklin Gothic Book" pitchFamily="34" charset="0"/>
            </a:endParaRPr>
          </a:p>
        </p:txBody>
      </p:sp>
      <p:pic>
        <p:nvPicPr>
          <p:cNvPr id="2050" name="Picture 2" descr="C:\Users\i3\Documents\COSIDICI AWARDS\AWARD-2024\AWARDEES\TIIC\tiiccosidici10thnationalawardfunction2024foroutsta\vethaa-factory-processing-1024x6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286000"/>
            <a:ext cx="6096000" cy="20574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1" name="Picture 3" descr="C:\Users\i3\Documents\COSIDICI AWARDS\AWARD-2024\AWARDEES\TIIC\tiiccosidici10thnationalawardfunction2024foroutsta\Sri Vethaa Daily Pvt. Ltd.0005.jpg"/>
          <p:cNvPicPr>
            <a:picLocks noChangeAspect="1" noChangeArrowheads="1"/>
          </p:cNvPicPr>
          <p:nvPr/>
        </p:nvPicPr>
        <p:blipFill rotWithShape="1">
          <a:blip r:embed="rId3">
            <a:extLst>
              <a:ext uri="{28A0092B-C50C-407E-A947-70E740481C1C}">
                <a14:useLocalDpi xmlns:a14="http://schemas.microsoft.com/office/drawing/2010/main" val="0"/>
              </a:ext>
            </a:extLst>
          </a:blip>
          <a:srcRect l="75" t="25" r="176" b="65"/>
          <a:stretch/>
        </p:blipFill>
        <p:spPr bwMode="auto">
          <a:xfrm>
            <a:off x="304800" y="2895600"/>
            <a:ext cx="2000250" cy="27622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2" name="Picture 4" descr="C:\Users\i3\Documents\COSIDICI AWARDS\AWARD-2024\AWARDEES\TIIC\tiiccosidici10thnationalawardfunction2024foroutsta\sri Veetha2.jpg"/>
          <p:cNvPicPr>
            <a:picLocks noChangeAspect="1" noChangeArrowheads="1"/>
          </p:cNvPicPr>
          <p:nvPr/>
        </p:nvPicPr>
        <p:blipFill rotWithShape="1">
          <a:blip r:embed="rId4">
            <a:extLst>
              <a:ext uri="{28A0092B-C50C-407E-A947-70E740481C1C}">
                <a14:useLocalDpi xmlns:a14="http://schemas.microsoft.com/office/drawing/2010/main" val="0"/>
              </a:ext>
            </a:extLst>
          </a:blip>
          <a:srcRect l="46" t="88" b="106"/>
          <a:stretch/>
        </p:blipFill>
        <p:spPr bwMode="auto">
          <a:xfrm>
            <a:off x="2667000" y="4572000"/>
            <a:ext cx="6096000" cy="197270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715000"/>
            <a:ext cx="2590800" cy="430887"/>
          </a:xfrm>
          <a:prstGeom prst="rect">
            <a:avLst/>
          </a:prstGeom>
          <a:noFill/>
        </p:spPr>
        <p:txBody>
          <a:bodyPr wrap="square" rtlCol="0">
            <a:spAutoFit/>
          </a:bodyPr>
          <a:lstStyle/>
          <a:p>
            <a:pPr algn="ctr"/>
            <a:r>
              <a:rPr lang="en-IN" sz="2200" b="1" dirty="0">
                <a:latin typeface="Franklin Gothic Book" pitchFamily="34" charset="0"/>
              </a:rPr>
              <a:t>SHRI N. RAMESH</a:t>
            </a:r>
            <a:endParaRPr lang="en-US" sz="2200" dirty="0">
              <a:latin typeface="Franklin Gothic Book" pitchFamily="34" charset="0"/>
            </a:endParaRPr>
          </a:p>
        </p:txBody>
      </p:sp>
    </p:spTree>
    <p:extLst>
      <p:ext uri="{BB962C8B-B14F-4D97-AF65-F5344CB8AC3E}">
        <p14:creationId xmlns:p14="http://schemas.microsoft.com/office/powerpoint/2010/main" val="1876627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00200"/>
          </a:xfrm>
        </p:spPr>
        <p:txBody>
          <a:bodyPr>
            <a:normAutofit fontScale="90000"/>
          </a:bodyPr>
          <a:lstStyle/>
          <a:p>
            <a:r>
              <a:rPr lang="en-US" sz="4800" b="1" dirty="0">
                <a:latin typeface="Franklin Gothic Medium" pitchFamily="34" charset="0"/>
              </a:rPr>
              <a:t>Tamilnadu Industrial </a:t>
            </a:r>
            <a:r>
              <a:rPr lang="en-US" sz="4800" b="1" dirty="0" smtClean="0">
                <a:latin typeface="Franklin Gothic Medium" pitchFamily="34" charset="0"/>
              </a:rPr>
              <a:t>Investment</a:t>
            </a:r>
            <a:br>
              <a:rPr lang="en-US" sz="4800" b="1" dirty="0" smtClean="0">
                <a:latin typeface="Franklin Gothic Medium" pitchFamily="34" charset="0"/>
              </a:rPr>
            </a:br>
            <a:r>
              <a:rPr lang="en-US" sz="4800" b="1" dirty="0" smtClean="0">
                <a:latin typeface="Franklin Gothic Medium" pitchFamily="34" charset="0"/>
              </a:rPr>
              <a:t>Corp</a:t>
            </a:r>
            <a:r>
              <a:rPr lang="en-US" sz="4800" b="1" dirty="0">
                <a:latin typeface="Franklin Gothic Medium" pitchFamily="34" charset="0"/>
              </a:rPr>
              <a:t>. Ltd. {TIIC},  Chennai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IN" sz="4700" b="1" dirty="0" smtClean="0">
                <a:latin typeface="Franklin Gothic Book" pitchFamily="34" charset="0"/>
              </a:rPr>
              <a:t>Sri </a:t>
            </a:r>
            <a:r>
              <a:rPr lang="en-IN" sz="4700" b="1" dirty="0" err="1" smtClean="0">
                <a:latin typeface="Franklin Gothic Book" pitchFamily="34" charset="0"/>
              </a:rPr>
              <a:t>Vethaa</a:t>
            </a:r>
            <a:r>
              <a:rPr lang="en-IN" sz="4700" b="1" dirty="0" smtClean="0">
                <a:latin typeface="Franklin Gothic Book" pitchFamily="34" charset="0"/>
              </a:rPr>
              <a:t> Dairy </a:t>
            </a:r>
            <a:r>
              <a:rPr lang="en-IN" sz="4700" b="1" dirty="0" err="1" smtClean="0">
                <a:latin typeface="Franklin Gothic Book" pitchFamily="34" charset="0"/>
              </a:rPr>
              <a:t>Pvt.</a:t>
            </a:r>
            <a:r>
              <a:rPr lang="en-IN" sz="4700" b="1" dirty="0" smtClean="0">
                <a:latin typeface="Franklin Gothic Book" pitchFamily="34" charset="0"/>
              </a:rPr>
              <a:t> Ltd.</a:t>
            </a:r>
            <a:endParaRPr lang="en-US" sz="4700" b="1" dirty="0">
              <a:latin typeface="Franklin Gothic Book" pitchFamily="34" charset="0"/>
            </a:endParaRPr>
          </a:p>
        </p:txBody>
      </p:sp>
      <p:sp>
        <p:nvSpPr>
          <p:cNvPr id="8" name="Content Placeholder 7"/>
          <p:cNvSpPr>
            <a:spLocks noGrp="1"/>
          </p:cNvSpPr>
          <p:nvPr>
            <p:ph idx="1"/>
          </p:nvPr>
        </p:nvSpPr>
        <p:spPr>
          <a:xfrm>
            <a:off x="228600" y="2743200"/>
            <a:ext cx="8763000" cy="3962400"/>
          </a:xfrm>
        </p:spPr>
        <p:txBody>
          <a:bodyPr>
            <a:noAutofit/>
          </a:bodyPr>
          <a:lstStyle/>
          <a:p>
            <a:pPr marL="0" indent="0" algn="just">
              <a:buNone/>
            </a:pPr>
            <a:r>
              <a:rPr lang="en-US" sz="2400" dirty="0">
                <a:latin typeface="Franklin Gothic Medium" pitchFamily="34" charset="0"/>
              </a:rPr>
              <a:t>Shri N. Ramesh established M/s Sri </a:t>
            </a:r>
            <a:r>
              <a:rPr lang="en-US" sz="2400" dirty="0" err="1">
                <a:latin typeface="Franklin Gothic Medium" pitchFamily="34" charset="0"/>
              </a:rPr>
              <a:t>Vethaa</a:t>
            </a:r>
            <a:r>
              <a:rPr lang="en-US" sz="2400" dirty="0">
                <a:latin typeface="Franklin Gothic Medium" pitchFamily="34" charset="0"/>
              </a:rPr>
              <a:t> Dairy Pvt. Ltd., a blue-chip company was incorporated under the Ministry of Corporate Affairs and commenced production in 2016 with financial assistance from TIIC. With more than 500 retail outlets across Tamil Nadu, the company has two production plants with Installed Capacity of 6 Lakhs </a:t>
            </a:r>
            <a:r>
              <a:rPr lang="en-US" sz="2400" dirty="0" err="1">
                <a:latin typeface="Franklin Gothic Medium" pitchFamily="34" charset="0"/>
              </a:rPr>
              <a:t>litres</a:t>
            </a:r>
            <a:r>
              <a:rPr lang="en-US" sz="2400" dirty="0">
                <a:latin typeface="Franklin Gothic Medium" pitchFamily="34" charset="0"/>
              </a:rPr>
              <a:t> per day. The company has more than 250 trained direct employees, 3000 collection agents and 1500 Distributors and Agents. 20,000 farmers and their cows are associated with the company.  Shri N. Ramesh is being awarded as “Best Entrepreneur”.</a:t>
            </a:r>
          </a:p>
          <a:p>
            <a:pPr marL="0" indent="0" algn="just">
              <a:buNone/>
            </a:pPr>
            <a:endParaRPr lang="en-US" sz="2450" dirty="0">
              <a:latin typeface="Franklin Gothic Medium" pitchFamily="34" charset="0"/>
            </a:endParaRPr>
          </a:p>
        </p:txBody>
      </p:sp>
    </p:spTree>
    <p:extLst>
      <p:ext uri="{BB962C8B-B14F-4D97-AF65-F5344CB8AC3E}">
        <p14:creationId xmlns:p14="http://schemas.microsoft.com/office/powerpoint/2010/main" val="22801529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00200"/>
          </a:xfrm>
        </p:spPr>
        <p:txBody>
          <a:bodyPr>
            <a:normAutofit fontScale="90000"/>
          </a:bodyPr>
          <a:lstStyle/>
          <a:p>
            <a:r>
              <a:rPr lang="en-US" sz="4800" b="1" dirty="0">
                <a:latin typeface="Franklin Gothic Medium" pitchFamily="34" charset="0"/>
              </a:rPr>
              <a:t>Tamilnadu Industrial </a:t>
            </a:r>
            <a:r>
              <a:rPr lang="en-US" sz="4800" b="1" dirty="0" smtClean="0">
                <a:latin typeface="Franklin Gothic Medium" pitchFamily="34" charset="0"/>
              </a:rPr>
              <a:t>Investment</a:t>
            </a:r>
            <a:br>
              <a:rPr lang="en-US" sz="4800" b="1" dirty="0" smtClean="0">
                <a:latin typeface="Franklin Gothic Medium" pitchFamily="34" charset="0"/>
              </a:rPr>
            </a:br>
            <a:r>
              <a:rPr lang="en-US" sz="4800" b="1" dirty="0" smtClean="0">
                <a:latin typeface="Franklin Gothic Medium" pitchFamily="34" charset="0"/>
              </a:rPr>
              <a:t>Corp</a:t>
            </a:r>
            <a:r>
              <a:rPr lang="en-US" sz="4800" b="1" dirty="0">
                <a:latin typeface="Franklin Gothic Medium" pitchFamily="34" charset="0"/>
              </a:rPr>
              <a:t>. Ltd. {TIIC},  Chennai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IN" sz="4700" b="1" dirty="0" smtClean="0">
                <a:latin typeface="Franklin Gothic Book" pitchFamily="34" charset="0"/>
              </a:rPr>
              <a:t>Shree </a:t>
            </a:r>
            <a:r>
              <a:rPr lang="en-IN" sz="4700" b="1" dirty="0" err="1" smtClean="0">
                <a:latin typeface="Franklin Gothic Book" pitchFamily="34" charset="0"/>
              </a:rPr>
              <a:t>Vari</a:t>
            </a:r>
            <a:r>
              <a:rPr lang="en-IN" sz="4700" b="1" dirty="0" smtClean="0">
                <a:latin typeface="Franklin Gothic Book" pitchFamily="34" charset="0"/>
              </a:rPr>
              <a:t> </a:t>
            </a:r>
            <a:r>
              <a:rPr lang="en-IN" sz="4700" b="1" dirty="0" err="1" smtClean="0">
                <a:latin typeface="Franklin Gothic Book" pitchFamily="34" charset="0"/>
              </a:rPr>
              <a:t>Multiplast</a:t>
            </a:r>
            <a:r>
              <a:rPr lang="en-IN" sz="4700" b="1" dirty="0" smtClean="0">
                <a:latin typeface="Franklin Gothic Book" pitchFamily="34" charset="0"/>
              </a:rPr>
              <a:t> India</a:t>
            </a:r>
            <a:endParaRPr lang="en-US" sz="4700" b="1" dirty="0">
              <a:latin typeface="Franklin Gothic Book" pitchFamily="34" charset="0"/>
            </a:endParaRPr>
          </a:p>
        </p:txBody>
      </p:sp>
      <p:pic>
        <p:nvPicPr>
          <p:cNvPr id="3076" name="Picture 4" descr="C:\Users\i3\Documents\COSIDICI AWARDS\AWARD-2024\AWARDEES\TIIC\tiiccosidici10thnationalawardfunction2024foroutsta\Shree vari multiplast (2).jpg"/>
          <p:cNvPicPr>
            <a:picLocks noChangeAspect="1" noChangeArrowheads="1"/>
          </p:cNvPicPr>
          <p:nvPr/>
        </p:nvPicPr>
        <p:blipFill rotWithShape="1">
          <a:blip r:embed="rId2">
            <a:extLst>
              <a:ext uri="{28A0092B-C50C-407E-A947-70E740481C1C}">
                <a14:useLocalDpi xmlns:a14="http://schemas.microsoft.com/office/drawing/2010/main" val="0"/>
              </a:ext>
            </a:extLst>
          </a:blip>
          <a:srcRect l="2187" t="21459" b="21354"/>
          <a:stretch/>
        </p:blipFill>
        <p:spPr bwMode="auto">
          <a:xfrm>
            <a:off x="4648200" y="4499723"/>
            <a:ext cx="4191000" cy="209169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2" name="Picture 4" descr="Milk Cr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286000"/>
            <a:ext cx="4191000" cy="188976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4" name="Picture 6" descr="CENTER TABLES &amp; TROLLE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0"/>
            <a:ext cx="4038600" cy="188976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6" name="Picture 8" descr="Plastic Center Table"/>
          <p:cNvPicPr>
            <a:picLocks noChangeAspect="1" noChangeArrowheads="1"/>
          </p:cNvPicPr>
          <p:nvPr/>
        </p:nvPicPr>
        <p:blipFill rotWithShape="1">
          <a:blip r:embed="rId5">
            <a:extLst>
              <a:ext uri="{28A0092B-C50C-407E-A947-70E740481C1C}">
                <a14:useLocalDpi xmlns:a14="http://schemas.microsoft.com/office/drawing/2010/main" val="0"/>
              </a:ext>
            </a:extLst>
          </a:blip>
          <a:srcRect l="139" t="293" r="69" b="211"/>
          <a:stretch/>
        </p:blipFill>
        <p:spPr bwMode="auto">
          <a:xfrm>
            <a:off x="304800" y="4499723"/>
            <a:ext cx="4038600" cy="209169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189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828800"/>
          </a:xfrm>
        </p:spPr>
        <p:txBody>
          <a:bodyPr>
            <a:normAutofit fontScale="90000"/>
          </a:bodyPr>
          <a:lstStyle/>
          <a:p>
            <a:r>
              <a:rPr lang="en-US" sz="4000" b="1" dirty="0" smtClean="0">
                <a:latin typeface="Franklin Gothic Medium" pitchFamily="34" charset="0"/>
              </a:rPr>
              <a:t>Andhra Pradesh State Financial Corporation {APSFC}, Vijayawada</a:t>
            </a:r>
            <a:br>
              <a:rPr lang="en-US" sz="4000" b="1" dirty="0" smtClean="0">
                <a:latin typeface="Franklin Gothic Medium" pitchFamily="34" charset="0"/>
              </a:rPr>
            </a:br>
            <a:r>
              <a:rPr lang="en-US" sz="1200" b="1" dirty="0">
                <a:latin typeface="Franklin Gothic Medium" pitchFamily="34" charset="0"/>
              </a:rPr>
              <a:t> </a:t>
            </a: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b="1" dirty="0" smtClean="0">
                <a:latin typeface="Franklin Gothic Medium" pitchFamily="34" charset="0"/>
              </a:rPr>
              <a:t>M/s </a:t>
            </a:r>
            <a:r>
              <a:rPr lang="en-US" b="1" dirty="0" err="1" smtClean="0">
                <a:latin typeface="Franklin Gothic Medium" pitchFamily="34" charset="0"/>
              </a:rPr>
              <a:t>Abeyaantrix</a:t>
            </a:r>
            <a:r>
              <a:rPr lang="en-US" b="1" dirty="0" smtClean="0">
                <a:latin typeface="Franklin Gothic Medium" pitchFamily="34" charset="0"/>
              </a:rPr>
              <a:t> Industries</a:t>
            </a:r>
            <a:endParaRPr lang="en-US" b="1" dirty="0">
              <a:latin typeface="Franklin Gothic Medium" pitchFamily="34" charset="0"/>
            </a:endParaRPr>
          </a:p>
        </p:txBody>
      </p:sp>
      <p:sp>
        <p:nvSpPr>
          <p:cNvPr id="3" name="Content Placeholder 2"/>
          <p:cNvSpPr>
            <a:spLocks noGrp="1"/>
          </p:cNvSpPr>
          <p:nvPr>
            <p:ph idx="1"/>
          </p:nvPr>
        </p:nvSpPr>
        <p:spPr>
          <a:xfrm>
            <a:off x="304800" y="2438400"/>
            <a:ext cx="8610600" cy="4432110"/>
          </a:xfrm>
        </p:spPr>
        <p:txBody>
          <a:bodyPr>
            <a:noAutofit/>
          </a:bodyPr>
          <a:lstStyle/>
          <a:p>
            <a:pPr marL="0" indent="0" algn="just">
              <a:buNone/>
            </a:pPr>
            <a:r>
              <a:rPr lang="en-US" sz="2400" dirty="0">
                <a:latin typeface="Franklin Gothic Medium" pitchFamily="34" charset="0"/>
              </a:rPr>
              <a:t>M/s </a:t>
            </a:r>
            <a:r>
              <a:rPr lang="en-US" sz="2400" dirty="0" err="1">
                <a:latin typeface="Franklin Gothic Medium" pitchFamily="34" charset="0"/>
              </a:rPr>
              <a:t>Abeyaantrix</a:t>
            </a:r>
            <a:r>
              <a:rPr lang="en-US" sz="2400" dirty="0">
                <a:latin typeface="Franklin Gothic Medium" pitchFamily="34" charset="0"/>
              </a:rPr>
              <a:t> Industries is a Partnership firm established by Shri </a:t>
            </a:r>
            <a:r>
              <a:rPr lang="en-US" sz="2400" dirty="0" err="1">
                <a:latin typeface="Franklin Gothic Medium" pitchFamily="34" charset="0"/>
              </a:rPr>
              <a:t>Chigurupalli</a:t>
            </a:r>
            <a:r>
              <a:rPr lang="en-US" sz="2400" dirty="0">
                <a:latin typeface="Franklin Gothic Medium" pitchFamily="34" charset="0"/>
              </a:rPr>
              <a:t>. </a:t>
            </a:r>
            <a:r>
              <a:rPr lang="en-US" sz="2400" dirty="0" err="1">
                <a:latin typeface="Franklin Gothic Medium" pitchFamily="34" charset="0"/>
              </a:rPr>
              <a:t>Sudarsana</a:t>
            </a:r>
            <a:r>
              <a:rPr lang="en-US" sz="2400" dirty="0">
                <a:latin typeface="Franklin Gothic Medium" pitchFamily="34" charset="0"/>
              </a:rPr>
              <a:t> Rao and Shri </a:t>
            </a:r>
            <a:r>
              <a:rPr lang="en-US" sz="2400" dirty="0" err="1" smtClean="0">
                <a:latin typeface="Franklin Gothic Medium" pitchFamily="34" charset="0"/>
              </a:rPr>
              <a:t>Mamidi</a:t>
            </a:r>
            <a:r>
              <a:rPr lang="en-US" sz="2400" dirty="0" smtClean="0">
                <a:latin typeface="Franklin Gothic Medium" pitchFamily="34" charset="0"/>
              </a:rPr>
              <a:t> </a:t>
            </a:r>
            <a:r>
              <a:rPr lang="en-US" sz="2400" dirty="0" err="1">
                <a:latin typeface="Franklin Gothic Medium" pitchFamily="34" charset="0"/>
              </a:rPr>
              <a:t>Venkata</a:t>
            </a:r>
            <a:r>
              <a:rPr lang="en-US" sz="2400" dirty="0">
                <a:latin typeface="Franklin Gothic Medium" pitchFamily="34" charset="0"/>
              </a:rPr>
              <a:t> </a:t>
            </a:r>
            <a:r>
              <a:rPr lang="en-US" sz="2400" dirty="0" err="1">
                <a:latin typeface="Franklin Gothic Medium" pitchFamily="34" charset="0"/>
              </a:rPr>
              <a:t>Ramana</a:t>
            </a:r>
            <a:r>
              <a:rPr lang="en-US" sz="2400" dirty="0">
                <a:latin typeface="Franklin Gothic Medium" pitchFamily="34" charset="0"/>
              </a:rPr>
              <a:t> Murthy during FY 2022-23 with financial assistance from </a:t>
            </a:r>
            <a:r>
              <a:rPr lang="en-US" sz="2400" b="1" dirty="0">
                <a:latin typeface="Franklin Gothic Medium" pitchFamily="34" charset="0"/>
              </a:rPr>
              <a:t>APSFC</a:t>
            </a:r>
            <a:r>
              <a:rPr lang="en-US" sz="2400" dirty="0">
                <a:latin typeface="Franklin Gothic Medium" pitchFamily="34" charset="0"/>
              </a:rPr>
              <a:t>. The unit prime Markets are </a:t>
            </a:r>
            <a:r>
              <a:rPr lang="en-US" sz="2400" dirty="0" err="1">
                <a:latin typeface="Franklin Gothic Medium" pitchFamily="34" charset="0"/>
              </a:rPr>
              <a:t>Pharma</a:t>
            </a:r>
            <a:r>
              <a:rPr lang="en-US" sz="2400" dirty="0">
                <a:latin typeface="Franklin Gothic Medium" pitchFamily="34" charset="0"/>
              </a:rPr>
              <a:t> Industries, Process plant engineering fabrication service, Architectural designs etc. They have expertise in manufacturing of Storage tanks, </a:t>
            </a:r>
            <a:r>
              <a:rPr lang="en-US" sz="2400" dirty="0" err="1">
                <a:latin typeface="Franklin Gothic Medium" pitchFamily="34" charset="0"/>
              </a:rPr>
              <a:t>Pharma</a:t>
            </a:r>
            <a:r>
              <a:rPr lang="en-US" sz="2400" dirty="0">
                <a:latin typeface="Franklin Gothic Medium" pitchFamily="34" charset="0"/>
              </a:rPr>
              <a:t> reactors, Agitators, Industrial </a:t>
            </a:r>
            <a:r>
              <a:rPr lang="en-US" sz="2400" dirty="0" smtClean="0">
                <a:latin typeface="Franklin Gothic Medium" pitchFamily="34" charset="0"/>
              </a:rPr>
              <a:t>Blenders, </a:t>
            </a:r>
            <a:r>
              <a:rPr lang="en-US" sz="2400" dirty="0">
                <a:latin typeface="Franklin Gothic Medium" pitchFamily="34" charset="0"/>
              </a:rPr>
              <a:t>Stretch Manufacturing industry equipment’s etc.  The unit gave employment to about 20-25 skilled and unskilled labour.  Shri </a:t>
            </a:r>
            <a:r>
              <a:rPr lang="en-US" sz="2400" dirty="0" err="1" smtClean="0">
                <a:latin typeface="Franklin Gothic Medium" pitchFamily="34" charset="0"/>
              </a:rPr>
              <a:t>Chigurupalli</a:t>
            </a:r>
            <a:r>
              <a:rPr lang="en-US" sz="2400" dirty="0" smtClean="0">
                <a:latin typeface="Franklin Gothic Medium" pitchFamily="34" charset="0"/>
              </a:rPr>
              <a:t> </a:t>
            </a:r>
            <a:r>
              <a:rPr lang="en-US" sz="2400" dirty="0" err="1">
                <a:latin typeface="Franklin Gothic Medium" pitchFamily="34" charset="0"/>
              </a:rPr>
              <a:t>Sudarsana</a:t>
            </a:r>
            <a:r>
              <a:rPr lang="en-US" sz="2400" dirty="0">
                <a:latin typeface="Franklin Gothic Medium" pitchFamily="34" charset="0"/>
              </a:rPr>
              <a:t> Rao and Shri </a:t>
            </a:r>
            <a:r>
              <a:rPr lang="en-US" sz="2400" dirty="0" err="1" smtClean="0">
                <a:latin typeface="Franklin Gothic Medium" pitchFamily="34" charset="0"/>
              </a:rPr>
              <a:t>Mamidi</a:t>
            </a:r>
            <a:r>
              <a:rPr lang="en-US" sz="2400" dirty="0" smtClean="0">
                <a:latin typeface="Franklin Gothic Medium" pitchFamily="34" charset="0"/>
              </a:rPr>
              <a:t> </a:t>
            </a:r>
            <a:r>
              <a:rPr lang="en-US" sz="2400" dirty="0" err="1">
                <a:latin typeface="Franklin Gothic Medium" pitchFamily="34" charset="0"/>
              </a:rPr>
              <a:t>Venkata</a:t>
            </a:r>
            <a:r>
              <a:rPr lang="en-US" sz="2400" dirty="0">
                <a:latin typeface="Franklin Gothic Medium" pitchFamily="34" charset="0"/>
              </a:rPr>
              <a:t> </a:t>
            </a:r>
            <a:r>
              <a:rPr lang="en-US" sz="2400" dirty="0" err="1">
                <a:latin typeface="Franklin Gothic Medium" pitchFamily="34" charset="0"/>
              </a:rPr>
              <a:t>Ramana</a:t>
            </a:r>
            <a:r>
              <a:rPr lang="en-US" sz="2400" dirty="0">
                <a:latin typeface="Franklin Gothic Medium" pitchFamily="34" charset="0"/>
              </a:rPr>
              <a:t> Murthy </a:t>
            </a:r>
            <a:r>
              <a:rPr lang="en-US" sz="2400" dirty="0" smtClean="0">
                <a:latin typeface="Franklin Gothic Medium" pitchFamily="34" charset="0"/>
              </a:rPr>
              <a:t>have been </a:t>
            </a:r>
            <a:r>
              <a:rPr lang="en-US" sz="2400" dirty="0">
                <a:latin typeface="Franklin Gothic Medium" pitchFamily="34" charset="0"/>
              </a:rPr>
              <a:t>given the “Best First Generation Entrepreneur</a:t>
            </a:r>
            <a:r>
              <a:rPr lang="en-US" sz="2400" dirty="0" smtClean="0">
                <a:latin typeface="Franklin Gothic Medium" pitchFamily="34" charset="0"/>
              </a:rPr>
              <a:t>” Award.</a:t>
            </a:r>
            <a:endParaRPr lang="en-US" sz="2400" dirty="0">
              <a:latin typeface="Franklin Gothic Medium" pitchFamily="34" charset="0"/>
            </a:endParaRPr>
          </a:p>
          <a:p>
            <a:pPr marL="0" indent="0" algn="just">
              <a:buNone/>
            </a:pPr>
            <a:endParaRPr lang="en-US" sz="2550" dirty="0">
              <a:latin typeface="Franklin Gothic Medium" pitchFamily="34" charset="0"/>
            </a:endParaRPr>
          </a:p>
        </p:txBody>
      </p:sp>
    </p:spTree>
    <p:extLst>
      <p:ext uri="{BB962C8B-B14F-4D97-AF65-F5344CB8AC3E}">
        <p14:creationId xmlns:p14="http://schemas.microsoft.com/office/powerpoint/2010/main" val="33204832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00200"/>
          </a:xfrm>
        </p:spPr>
        <p:txBody>
          <a:bodyPr>
            <a:normAutofit fontScale="90000"/>
          </a:bodyPr>
          <a:lstStyle/>
          <a:p>
            <a:r>
              <a:rPr lang="en-US" sz="4800" b="1" dirty="0">
                <a:latin typeface="Franklin Gothic Medium" pitchFamily="34" charset="0"/>
              </a:rPr>
              <a:t>Tamilnadu Industrial Investment </a:t>
            </a:r>
            <a:r>
              <a:rPr lang="en-US" sz="4800" b="1" dirty="0" smtClean="0">
                <a:latin typeface="Franklin Gothic Medium" pitchFamily="34" charset="0"/>
              </a:rPr>
              <a:t/>
            </a:r>
            <a:br>
              <a:rPr lang="en-US" sz="4800" b="1" dirty="0" smtClean="0">
                <a:latin typeface="Franklin Gothic Medium" pitchFamily="34" charset="0"/>
              </a:rPr>
            </a:br>
            <a:r>
              <a:rPr lang="en-US" sz="4800" b="1" dirty="0" smtClean="0">
                <a:latin typeface="Franklin Gothic Medium" pitchFamily="34" charset="0"/>
              </a:rPr>
              <a:t>Corp</a:t>
            </a:r>
            <a:r>
              <a:rPr lang="en-US" sz="4800" b="1" dirty="0">
                <a:latin typeface="Franklin Gothic Medium" pitchFamily="34" charset="0"/>
              </a:rPr>
              <a:t>. Ltd. {TIIC},  Chennai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IN" sz="4700" b="1" dirty="0" smtClean="0">
                <a:latin typeface="Franklin Gothic Book" pitchFamily="34" charset="0"/>
              </a:rPr>
              <a:t>Shree </a:t>
            </a:r>
            <a:r>
              <a:rPr lang="en-IN" sz="4700" b="1" dirty="0" err="1" smtClean="0">
                <a:latin typeface="Franklin Gothic Book" pitchFamily="34" charset="0"/>
              </a:rPr>
              <a:t>Vari</a:t>
            </a:r>
            <a:r>
              <a:rPr lang="en-IN" sz="4700" b="1" dirty="0" smtClean="0">
                <a:latin typeface="Franklin Gothic Book" pitchFamily="34" charset="0"/>
              </a:rPr>
              <a:t> </a:t>
            </a:r>
            <a:r>
              <a:rPr lang="en-IN" sz="4700" b="1" dirty="0" err="1" smtClean="0">
                <a:latin typeface="Franklin Gothic Book" pitchFamily="34" charset="0"/>
              </a:rPr>
              <a:t>Multiplast</a:t>
            </a:r>
            <a:r>
              <a:rPr lang="en-IN" sz="4700" b="1" dirty="0" smtClean="0">
                <a:latin typeface="Franklin Gothic Book" pitchFamily="34" charset="0"/>
              </a:rPr>
              <a:t> India </a:t>
            </a:r>
            <a:r>
              <a:rPr lang="en-IN" sz="4700" b="1" dirty="0" err="1" smtClean="0">
                <a:latin typeface="Franklin Gothic Book" pitchFamily="34" charset="0"/>
              </a:rPr>
              <a:t>Pvt.</a:t>
            </a:r>
            <a:r>
              <a:rPr lang="en-IN" sz="4700" b="1" dirty="0" smtClean="0">
                <a:latin typeface="Franklin Gothic Book" pitchFamily="34" charset="0"/>
              </a:rPr>
              <a:t> Ltd.</a:t>
            </a:r>
            <a:endParaRPr lang="en-US" sz="4700" b="1" dirty="0">
              <a:latin typeface="Franklin Gothic Book" pitchFamily="34" charset="0"/>
            </a:endParaRPr>
          </a:p>
        </p:txBody>
      </p:sp>
      <p:sp>
        <p:nvSpPr>
          <p:cNvPr id="8" name="Content Placeholder 7"/>
          <p:cNvSpPr>
            <a:spLocks noGrp="1"/>
          </p:cNvSpPr>
          <p:nvPr>
            <p:ph idx="1"/>
          </p:nvPr>
        </p:nvSpPr>
        <p:spPr>
          <a:xfrm>
            <a:off x="228600" y="3124200"/>
            <a:ext cx="8763000" cy="3581400"/>
          </a:xfrm>
        </p:spPr>
        <p:txBody>
          <a:bodyPr>
            <a:noAutofit/>
          </a:bodyPr>
          <a:lstStyle/>
          <a:p>
            <a:pPr marL="0" indent="0" algn="just">
              <a:buNone/>
            </a:pPr>
            <a:r>
              <a:rPr lang="en-IN" sz="2400" dirty="0">
                <a:latin typeface="Franklin Gothic Medium" pitchFamily="34" charset="0"/>
              </a:rPr>
              <a:t>M/s Shree </a:t>
            </a:r>
            <a:r>
              <a:rPr lang="en-IN" sz="2400" dirty="0" err="1">
                <a:latin typeface="Franklin Gothic Medium" pitchFamily="34" charset="0"/>
              </a:rPr>
              <a:t>Vari</a:t>
            </a:r>
            <a:r>
              <a:rPr lang="en-IN" sz="2400" dirty="0">
                <a:latin typeface="Franklin Gothic Medium" pitchFamily="34" charset="0"/>
              </a:rPr>
              <a:t> </a:t>
            </a:r>
            <a:r>
              <a:rPr lang="en-IN" sz="2400" dirty="0" err="1">
                <a:latin typeface="Franklin Gothic Medium" pitchFamily="34" charset="0"/>
              </a:rPr>
              <a:t>Multiplast</a:t>
            </a:r>
            <a:r>
              <a:rPr lang="en-IN" sz="2400" dirty="0">
                <a:latin typeface="Franklin Gothic Medium" pitchFamily="34" charset="0"/>
              </a:rPr>
              <a:t> India </a:t>
            </a:r>
            <a:r>
              <a:rPr lang="en-IN" sz="2400" dirty="0" err="1">
                <a:latin typeface="Franklin Gothic Medium" pitchFamily="34" charset="0"/>
              </a:rPr>
              <a:t>Pvt.</a:t>
            </a:r>
            <a:r>
              <a:rPr lang="en-IN" sz="2400" dirty="0">
                <a:latin typeface="Franklin Gothic Medium" pitchFamily="34" charset="0"/>
              </a:rPr>
              <a:t> Ltd. established in the year 1999 by Shri V. </a:t>
            </a:r>
            <a:r>
              <a:rPr lang="en-IN" sz="2400" dirty="0" err="1">
                <a:latin typeface="Franklin Gothic Medium" pitchFamily="34" charset="0"/>
              </a:rPr>
              <a:t>Senthil</a:t>
            </a:r>
            <a:r>
              <a:rPr lang="en-IN" sz="2400" dirty="0">
                <a:latin typeface="Franklin Gothic Medium" pitchFamily="34" charset="0"/>
              </a:rPr>
              <a:t> </a:t>
            </a:r>
            <a:r>
              <a:rPr lang="en-IN" sz="2400" dirty="0" err="1">
                <a:latin typeface="Franklin Gothic Medium" pitchFamily="34" charset="0"/>
              </a:rPr>
              <a:t>Murugan</a:t>
            </a:r>
            <a:r>
              <a:rPr lang="en-IN" sz="2400" dirty="0">
                <a:latin typeface="Franklin Gothic Medium" pitchFamily="34" charset="0"/>
              </a:rPr>
              <a:t> started manufacturing of </a:t>
            </a:r>
            <a:r>
              <a:rPr lang="en-US" sz="2400" dirty="0">
                <a:latin typeface="Franklin Gothic Medium" pitchFamily="34" charset="0"/>
              </a:rPr>
              <a:t>plastic household products – chairs &amp; tables with High Precision machinery &amp; Power efficient machinery and availed financial assistance of Rs 383.73 lakhs in the </a:t>
            </a:r>
            <a:r>
              <a:rPr lang="en-IN" sz="2400" dirty="0">
                <a:latin typeface="Franklin Gothic Medium" pitchFamily="34" charset="0"/>
              </a:rPr>
              <a:t>year 2016 from TIIC.  The Company has established a well-known Brand – “V.V National</a:t>
            </a:r>
            <a:r>
              <a:rPr lang="en-IN" sz="2400" dirty="0" smtClean="0">
                <a:latin typeface="Franklin Gothic Medium" pitchFamily="34" charset="0"/>
              </a:rPr>
              <a:t>”. </a:t>
            </a:r>
            <a:r>
              <a:rPr lang="en-IN" sz="2400" dirty="0">
                <a:latin typeface="Franklin Gothic Medium" pitchFamily="34" charset="0"/>
              </a:rPr>
              <a:t>The unit has obtained ISO 9001:2015 certifications.  Shri V. </a:t>
            </a:r>
            <a:r>
              <a:rPr lang="en-IN" sz="2400" dirty="0" err="1">
                <a:latin typeface="Franklin Gothic Medium" pitchFamily="34" charset="0"/>
              </a:rPr>
              <a:t>Senthil</a:t>
            </a:r>
            <a:r>
              <a:rPr lang="en-IN" sz="2400" dirty="0">
                <a:latin typeface="Franklin Gothic Medium" pitchFamily="34" charset="0"/>
              </a:rPr>
              <a:t> </a:t>
            </a:r>
            <a:r>
              <a:rPr lang="en-IN" sz="2400" dirty="0" err="1">
                <a:latin typeface="Franklin Gothic Medium" pitchFamily="34" charset="0"/>
              </a:rPr>
              <a:t>Murugan</a:t>
            </a:r>
            <a:r>
              <a:rPr lang="en-IN" sz="2400" dirty="0">
                <a:latin typeface="Franklin Gothic Medium" pitchFamily="34" charset="0"/>
              </a:rPr>
              <a:t> </a:t>
            </a:r>
            <a:r>
              <a:rPr lang="en-US" sz="2400" dirty="0">
                <a:latin typeface="Franklin Gothic Medium" pitchFamily="34" charset="0"/>
              </a:rPr>
              <a:t>is being A</a:t>
            </a:r>
            <a:r>
              <a:rPr lang="en-US" sz="2400" dirty="0" smtClean="0">
                <a:latin typeface="Franklin Gothic Medium" pitchFamily="34" charset="0"/>
              </a:rPr>
              <a:t>warded </a:t>
            </a:r>
            <a:r>
              <a:rPr lang="en-US" sz="2400" dirty="0">
                <a:latin typeface="Franklin Gothic Medium" pitchFamily="34" charset="0"/>
              </a:rPr>
              <a:t>as “Best Entrepreneur”.</a:t>
            </a:r>
          </a:p>
        </p:txBody>
      </p:sp>
    </p:spTree>
    <p:extLst>
      <p:ext uri="{BB962C8B-B14F-4D97-AF65-F5344CB8AC3E}">
        <p14:creationId xmlns:p14="http://schemas.microsoft.com/office/powerpoint/2010/main" val="6137507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00200"/>
          </a:xfrm>
        </p:spPr>
        <p:txBody>
          <a:bodyPr>
            <a:normAutofit fontScale="90000"/>
          </a:bodyPr>
          <a:lstStyle/>
          <a:p>
            <a:r>
              <a:rPr lang="en-US" sz="4800" b="1" dirty="0">
                <a:latin typeface="Franklin Gothic Medium" pitchFamily="34" charset="0"/>
              </a:rPr>
              <a:t>Tamilnadu Industrial Investment </a:t>
            </a:r>
            <a:r>
              <a:rPr lang="en-US" sz="4800" b="1" dirty="0" smtClean="0">
                <a:latin typeface="Franklin Gothic Medium" pitchFamily="34" charset="0"/>
              </a:rPr>
              <a:t/>
            </a:r>
            <a:br>
              <a:rPr lang="en-US" sz="4800" b="1" dirty="0" smtClean="0">
                <a:latin typeface="Franklin Gothic Medium" pitchFamily="34" charset="0"/>
              </a:rPr>
            </a:br>
            <a:r>
              <a:rPr lang="en-US" sz="4800" b="1" dirty="0" smtClean="0">
                <a:latin typeface="Franklin Gothic Medium" pitchFamily="34" charset="0"/>
              </a:rPr>
              <a:t>Corp</a:t>
            </a:r>
            <a:r>
              <a:rPr lang="en-US" sz="4800" b="1" dirty="0">
                <a:latin typeface="Franklin Gothic Medium" pitchFamily="34" charset="0"/>
              </a:rPr>
              <a:t>. Ltd. {TIIC},  Chennai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IN" sz="4700" b="1" dirty="0" smtClean="0">
                <a:latin typeface="Franklin Gothic Book" pitchFamily="34" charset="0"/>
              </a:rPr>
              <a:t>A V Packaging Industries</a:t>
            </a:r>
            <a:endParaRPr lang="en-US" sz="4700" b="1" dirty="0">
              <a:latin typeface="Franklin Gothic Book" pitchFamily="34" charset="0"/>
            </a:endParaRPr>
          </a:p>
        </p:txBody>
      </p:sp>
      <p:pic>
        <p:nvPicPr>
          <p:cNvPr id="4101" name="Picture 5" descr="C:\Users\i3\Documents\COSIDICI AWARDS\AWARD-2024\AWARDEES\TIIC\tiiccosidici10thnationalawardfunction2024foroutsta\av packaging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286001"/>
            <a:ext cx="4038600" cy="2133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102" name="Picture 6" descr="C:\Users\i3\Documents\COSIDICI AWARDS\AWARD-2024\AWARDEES\TIIC\tiiccosidici10thnationalawardfunction2024foroutsta\av packaging (1).jpg"/>
          <p:cNvPicPr>
            <a:picLocks noChangeAspect="1" noChangeArrowheads="1"/>
          </p:cNvPicPr>
          <p:nvPr/>
        </p:nvPicPr>
        <p:blipFill rotWithShape="1">
          <a:blip r:embed="rId3">
            <a:extLst>
              <a:ext uri="{28A0092B-C50C-407E-A947-70E740481C1C}">
                <a14:useLocalDpi xmlns:a14="http://schemas.microsoft.com/office/drawing/2010/main" val="0"/>
              </a:ext>
            </a:extLst>
          </a:blip>
          <a:srcRect l="5155" t="10222" r="4178" b="11911"/>
          <a:stretch/>
        </p:blipFill>
        <p:spPr bwMode="auto">
          <a:xfrm>
            <a:off x="4724401" y="4734637"/>
            <a:ext cx="4038599" cy="181856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8" name="Picture 4" descr="VCI Polyethylene She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286000"/>
            <a:ext cx="4141471" cy="213359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30" name="Picture 6" descr="12 Feet Polythene She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271" y="4734636"/>
            <a:ext cx="4128961" cy="181856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2242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00200"/>
          </a:xfrm>
        </p:spPr>
        <p:txBody>
          <a:bodyPr>
            <a:normAutofit fontScale="90000"/>
          </a:bodyPr>
          <a:lstStyle/>
          <a:p>
            <a:r>
              <a:rPr lang="en-US" sz="4800" b="1" dirty="0">
                <a:latin typeface="Franklin Gothic Medium" pitchFamily="34" charset="0"/>
              </a:rPr>
              <a:t>Tamilnadu Industrial Investment </a:t>
            </a:r>
            <a:r>
              <a:rPr lang="en-US" sz="4800" b="1" dirty="0" smtClean="0">
                <a:latin typeface="Franklin Gothic Medium" pitchFamily="34" charset="0"/>
              </a:rPr>
              <a:t/>
            </a:r>
            <a:br>
              <a:rPr lang="en-US" sz="4800" b="1" dirty="0" smtClean="0">
                <a:latin typeface="Franklin Gothic Medium" pitchFamily="34" charset="0"/>
              </a:rPr>
            </a:br>
            <a:r>
              <a:rPr lang="en-US" sz="4800" b="1" dirty="0" smtClean="0">
                <a:latin typeface="Franklin Gothic Medium" pitchFamily="34" charset="0"/>
              </a:rPr>
              <a:t>Corp</a:t>
            </a:r>
            <a:r>
              <a:rPr lang="en-US" sz="4800" b="1" dirty="0">
                <a:latin typeface="Franklin Gothic Medium" pitchFamily="34" charset="0"/>
              </a:rPr>
              <a:t>. Ltd. {TIIC},  Chennai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IN" sz="4700" b="1" dirty="0" smtClean="0">
                <a:latin typeface="Franklin Gothic Book" pitchFamily="34" charset="0"/>
              </a:rPr>
              <a:t>A V Packaging Industries</a:t>
            </a:r>
            <a:endParaRPr lang="en-US" sz="4700" b="1" dirty="0">
              <a:latin typeface="Franklin Gothic Book" pitchFamily="34" charset="0"/>
            </a:endParaRPr>
          </a:p>
        </p:txBody>
      </p:sp>
      <p:sp>
        <p:nvSpPr>
          <p:cNvPr id="8" name="Content Placeholder 7"/>
          <p:cNvSpPr>
            <a:spLocks noGrp="1"/>
          </p:cNvSpPr>
          <p:nvPr>
            <p:ph idx="1"/>
          </p:nvPr>
        </p:nvSpPr>
        <p:spPr>
          <a:xfrm>
            <a:off x="228600" y="2895600"/>
            <a:ext cx="8763000" cy="3810000"/>
          </a:xfrm>
        </p:spPr>
        <p:txBody>
          <a:bodyPr>
            <a:noAutofit/>
          </a:bodyPr>
          <a:lstStyle/>
          <a:p>
            <a:pPr marL="0" indent="0" algn="just">
              <a:buNone/>
            </a:pPr>
            <a:endParaRPr lang="en-US" sz="2800" dirty="0">
              <a:latin typeface="Franklin Gothic Medium" pitchFamily="34" charset="0"/>
            </a:endParaRPr>
          </a:p>
          <a:p>
            <a:pPr marL="0" indent="0" algn="just">
              <a:buNone/>
            </a:pPr>
            <a:r>
              <a:rPr lang="en-US" sz="2400" dirty="0">
                <a:latin typeface="Franklin Gothic Medium" pitchFamily="34" charset="0"/>
              </a:rPr>
              <a:t>Smt. P. </a:t>
            </a:r>
            <a:r>
              <a:rPr lang="en-US" sz="2400" dirty="0" err="1">
                <a:latin typeface="Franklin Gothic Medium" pitchFamily="34" charset="0"/>
              </a:rPr>
              <a:t>Ashwarya</a:t>
            </a:r>
            <a:r>
              <a:rPr lang="en-US" sz="2400" dirty="0">
                <a:latin typeface="Franklin Gothic Medium" pitchFamily="34" charset="0"/>
              </a:rPr>
              <a:t> established M/s AV Packaging Industries in the year 2018 with financial assistance of Rs. 311.38 lakhs in the year 2020 from TIIC.   The unit, engaged in manufacturing plastics and polythene bags/films.  </a:t>
            </a:r>
            <a:r>
              <a:rPr lang="en-IN" sz="2400" dirty="0">
                <a:latin typeface="Franklin Gothic Medium" pitchFamily="34" charset="0"/>
              </a:rPr>
              <a:t>The unit has obtained ISO 9001:2015 certifications </a:t>
            </a:r>
            <a:r>
              <a:rPr lang="en-US" sz="2400" dirty="0">
                <a:latin typeface="Franklin Gothic Medium" pitchFamily="34" charset="0"/>
              </a:rPr>
              <a:t>and engages in eco-friendly polythene manufacturing, stretch wrap films, and air bubble sheets for packaging.</a:t>
            </a:r>
            <a:r>
              <a:rPr lang="en-IN" sz="2400" dirty="0">
                <a:latin typeface="Franklin Gothic Medium" pitchFamily="34" charset="0"/>
              </a:rPr>
              <a:t>  </a:t>
            </a:r>
            <a:r>
              <a:rPr lang="en-US" sz="2400" dirty="0">
                <a:latin typeface="Franklin Gothic Medium" pitchFamily="34" charset="0"/>
              </a:rPr>
              <a:t>Smt. P. </a:t>
            </a:r>
            <a:r>
              <a:rPr lang="en-US" sz="2400" dirty="0" err="1">
                <a:latin typeface="Franklin Gothic Medium" pitchFamily="34" charset="0"/>
              </a:rPr>
              <a:t>Ashwarya</a:t>
            </a:r>
            <a:r>
              <a:rPr lang="en-US" sz="2400" dirty="0">
                <a:latin typeface="Franklin Gothic Medium" pitchFamily="34" charset="0"/>
              </a:rPr>
              <a:t> is getting the “Best Women Entrepreneur” award.</a:t>
            </a:r>
          </a:p>
          <a:p>
            <a:pPr marL="0" indent="0" algn="just">
              <a:buNone/>
            </a:pPr>
            <a:endParaRPr lang="en-US" sz="2450" dirty="0">
              <a:latin typeface="Franklin Gothic Medium" pitchFamily="34" charset="0"/>
            </a:endParaRPr>
          </a:p>
        </p:txBody>
      </p:sp>
    </p:spTree>
    <p:extLst>
      <p:ext uri="{BB962C8B-B14F-4D97-AF65-F5344CB8AC3E}">
        <p14:creationId xmlns:p14="http://schemas.microsoft.com/office/powerpoint/2010/main" val="37854965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00200"/>
          </a:xfrm>
        </p:spPr>
        <p:txBody>
          <a:bodyPr>
            <a:normAutofit fontScale="90000"/>
          </a:bodyPr>
          <a:lstStyle/>
          <a:p>
            <a:r>
              <a:rPr lang="en-US" sz="4800" b="1" dirty="0">
                <a:latin typeface="Franklin Gothic Medium" pitchFamily="34" charset="0"/>
              </a:rPr>
              <a:t>Tamilnadu Industrial Investment </a:t>
            </a:r>
            <a:r>
              <a:rPr lang="en-US" sz="4800" b="1" dirty="0" smtClean="0">
                <a:latin typeface="Franklin Gothic Medium" pitchFamily="34" charset="0"/>
              </a:rPr>
              <a:t/>
            </a:r>
            <a:br>
              <a:rPr lang="en-US" sz="4800" b="1" dirty="0" smtClean="0">
                <a:latin typeface="Franklin Gothic Medium" pitchFamily="34" charset="0"/>
              </a:rPr>
            </a:br>
            <a:r>
              <a:rPr lang="en-US" sz="4800" b="1" dirty="0" smtClean="0">
                <a:latin typeface="Franklin Gothic Medium" pitchFamily="34" charset="0"/>
              </a:rPr>
              <a:t>Corp</a:t>
            </a:r>
            <a:r>
              <a:rPr lang="en-US" sz="4800" b="1" dirty="0">
                <a:latin typeface="Franklin Gothic Medium" pitchFamily="34" charset="0"/>
              </a:rPr>
              <a:t>. Ltd. {TIIC},  Chennai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IN" sz="4700" b="1" dirty="0" smtClean="0">
                <a:latin typeface="Franklin Gothic Book" pitchFamily="34" charset="0"/>
              </a:rPr>
              <a:t>Jaya Hospital</a:t>
            </a:r>
            <a:endParaRPr lang="en-US" sz="4700" b="1" dirty="0">
              <a:latin typeface="Franklin Gothic Book" pitchFamily="34" charset="0"/>
            </a:endParaRPr>
          </a:p>
        </p:txBody>
      </p:sp>
      <p:pic>
        <p:nvPicPr>
          <p:cNvPr id="4100" name="Picture 4" descr="https://www.jayahospital.com/data1/images/8.jpg"/>
          <p:cNvPicPr>
            <a:picLocks noChangeAspect="1" noChangeArrowheads="1"/>
          </p:cNvPicPr>
          <p:nvPr/>
        </p:nvPicPr>
        <p:blipFill rotWithShape="1">
          <a:blip r:embed="rId2">
            <a:extLst>
              <a:ext uri="{28A0092B-C50C-407E-A947-70E740481C1C}">
                <a14:useLocalDpi xmlns:a14="http://schemas.microsoft.com/office/drawing/2010/main" val="0"/>
              </a:ext>
            </a:extLst>
          </a:blip>
          <a:srcRect l="45"/>
          <a:stretch/>
        </p:blipFill>
        <p:spPr bwMode="auto">
          <a:xfrm>
            <a:off x="304800" y="2209800"/>
            <a:ext cx="8496300" cy="20574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102" name="Picture 6" descr="https://www.jayahospital.com/data1/images/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550620"/>
            <a:ext cx="3733800" cy="1981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104" name="Picture 8" descr="https://www.jayahospital.com/data1/images/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4550619"/>
            <a:ext cx="4533900" cy="1981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2673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00200"/>
          </a:xfrm>
        </p:spPr>
        <p:txBody>
          <a:bodyPr>
            <a:normAutofit fontScale="90000"/>
          </a:bodyPr>
          <a:lstStyle/>
          <a:p>
            <a:r>
              <a:rPr lang="en-US" sz="4800" b="1" dirty="0">
                <a:latin typeface="Franklin Gothic Medium" pitchFamily="34" charset="0"/>
              </a:rPr>
              <a:t>Tamilnadu Industrial Investment </a:t>
            </a:r>
            <a:r>
              <a:rPr lang="en-US" sz="4800" b="1" dirty="0" smtClean="0">
                <a:latin typeface="Franklin Gothic Medium" pitchFamily="34" charset="0"/>
              </a:rPr>
              <a:t/>
            </a:r>
            <a:br>
              <a:rPr lang="en-US" sz="4800" b="1" dirty="0" smtClean="0">
                <a:latin typeface="Franklin Gothic Medium" pitchFamily="34" charset="0"/>
              </a:rPr>
            </a:br>
            <a:r>
              <a:rPr lang="en-US" sz="4800" b="1" dirty="0" smtClean="0">
                <a:latin typeface="Franklin Gothic Medium" pitchFamily="34" charset="0"/>
              </a:rPr>
              <a:t>Corp</a:t>
            </a:r>
            <a:r>
              <a:rPr lang="en-US" sz="4800" b="1" dirty="0">
                <a:latin typeface="Franklin Gothic Medium" pitchFamily="34" charset="0"/>
              </a:rPr>
              <a:t>. Ltd. {TIIC},  Chennai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IN" sz="4700" b="1" dirty="0" smtClean="0">
                <a:latin typeface="Franklin Gothic Book" pitchFamily="34" charset="0"/>
              </a:rPr>
              <a:t>Jaya Hospital</a:t>
            </a:r>
            <a:endParaRPr lang="en-US" sz="4700" b="1" dirty="0">
              <a:latin typeface="Franklin Gothic Book" pitchFamily="34" charset="0"/>
            </a:endParaRPr>
          </a:p>
        </p:txBody>
      </p:sp>
      <p:sp>
        <p:nvSpPr>
          <p:cNvPr id="8" name="Content Placeholder 7"/>
          <p:cNvSpPr>
            <a:spLocks noGrp="1"/>
          </p:cNvSpPr>
          <p:nvPr>
            <p:ph idx="1"/>
          </p:nvPr>
        </p:nvSpPr>
        <p:spPr>
          <a:xfrm>
            <a:off x="228600" y="2057400"/>
            <a:ext cx="8763000" cy="4648200"/>
          </a:xfrm>
        </p:spPr>
        <p:txBody>
          <a:bodyPr>
            <a:noAutofit/>
          </a:bodyPr>
          <a:lstStyle/>
          <a:p>
            <a:pPr marL="0" indent="0" algn="just" fontAlgn="base">
              <a:buNone/>
            </a:pPr>
            <a:endParaRPr lang="en-US" sz="2300" dirty="0" smtClean="0">
              <a:latin typeface="Franklin Gothic Medium" pitchFamily="34" charset="0"/>
            </a:endParaRPr>
          </a:p>
          <a:p>
            <a:pPr marL="0" indent="0" algn="just" fontAlgn="base">
              <a:buNone/>
            </a:pPr>
            <a:r>
              <a:rPr lang="en-US" sz="2300" dirty="0" smtClean="0">
                <a:latin typeface="Franklin Gothic Medium" pitchFamily="34" charset="0"/>
              </a:rPr>
              <a:t>Dr</a:t>
            </a:r>
            <a:r>
              <a:rPr lang="en-US" sz="2300" dirty="0">
                <a:latin typeface="Franklin Gothic Medium" pitchFamily="34" charset="0"/>
              </a:rPr>
              <a:t>. (Smt.) S. </a:t>
            </a:r>
            <a:r>
              <a:rPr lang="en-US" sz="2300" dirty="0" err="1">
                <a:latin typeface="Franklin Gothic Medium" pitchFamily="34" charset="0"/>
              </a:rPr>
              <a:t>Pavalakodi</a:t>
            </a:r>
            <a:r>
              <a:rPr lang="en-US" sz="2300" dirty="0">
                <a:latin typeface="Franklin Gothic Medium" pitchFamily="34" charset="0"/>
              </a:rPr>
              <a:t> established Jaya Hospital with financial help from TIIC. Jaya Hospital is a multi-</a:t>
            </a:r>
            <a:r>
              <a:rPr lang="en-US" sz="2300" dirty="0" err="1">
                <a:latin typeface="Franklin Gothic Medium" pitchFamily="34" charset="0"/>
              </a:rPr>
              <a:t>speciality</a:t>
            </a:r>
            <a:r>
              <a:rPr lang="en-US" sz="2300" dirty="0">
                <a:latin typeface="Franklin Gothic Medium" pitchFamily="34" charset="0"/>
              </a:rPr>
              <a:t> 50 bedded hospital with latest medical equipments, eminent medical and paramedical team at an easily accessible place for trauma and emergency care with pollution free environment. They have 24 </a:t>
            </a:r>
            <a:r>
              <a:rPr lang="en-US" sz="2300" dirty="0" err="1">
                <a:latin typeface="Franklin Gothic Medium" pitchFamily="34" charset="0"/>
              </a:rPr>
              <a:t>hrs</a:t>
            </a:r>
            <a:r>
              <a:rPr lang="en-US" sz="2300" dirty="0">
                <a:latin typeface="Franklin Gothic Medium" pitchFamily="34" charset="0"/>
              </a:rPr>
              <a:t> Team of Doctors, </a:t>
            </a:r>
            <a:r>
              <a:rPr lang="en-US" sz="2300" dirty="0" err="1">
                <a:latin typeface="Franklin Gothic Medium" pitchFamily="34" charset="0"/>
              </a:rPr>
              <a:t>paramedicals</a:t>
            </a:r>
            <a:r>
              <a:rPr lang="en-US" sz="2300" dirty="0">
                <a:latin typeface="Franklin Gothic Medium" pitchFamily="34" charset="0"/>
              </a:rPr>
              <a:t> for  Trauma &amp; Emergency management, Lab, X-Ray Facilities &amp; highly equipped- 3 operation theatres are available. Affiliation to health insurance groups viz. ICICI, Prudential, ICICI Lombard, State Bank, TTK, MD India</a:t>
            </a:r>
            <a:r>
              <a:rPr lang="en-US" sz="2300" dirty="0" smtClean="0">
                <a:latin typeface="Franklin Gothic Medium" pitchFamily="34" charset="0"/>
              </a:rPr>
              <a:t>, </a:t>
            </a:r>
            <a:r>
              <a:rPr lang="en-US" sz="2300" dirty="0">
                <a:latin typeface="Franklin Gothic Medium" pitchFamily="34" charset="0"/>
              </a:rPr>
              <a:t>Bajaj </a:t>
            </a:r>
            <a:r>
              <a:rPr lang="en-US" sz="2300" dirty="0" smtClean="0">
                <a:latin typeface="Franklin Gothic Medium" pitchFamily="34" charset="0"/>
              </a:rPr>
              <a:t>Allianz, </a:t>
            </a:r>
            <a:r>
              <a:rPr lang="en-US" sz="2300" dirty="0">
                <a:latin typeface="Franklin Gothic Medium" pitchFamily="34" charset="0"/>
              </a:rPr>
              <a:t>Tata </a:t>
            </a:r>
            <a:r>
              <a:rPr lang="en-US" sz="2300" dirty="0" smtClean="0">
                <a:latin typeface="Franklin Gothic Medium" pitchFamily="34" charset="0"/>
              </a:rPr>
              <a:t>AIG etc. Dr</a:t>
            </a:r>
            <a:r>
              <a:rPr lang="en-US" sz="2300" dirty="0">
                <a:latin typeface="Franklin Gothic Medium" pitchFamily="34" charset="0"/>
              </a:rPr>
              <a:t>. (Smt.) S. </a:t>
            </a:r>
            <a:r>
              <a:rPr lang="en-US" sz="2300" dirty="0" err="1">
                <a:latin typeface="Franklin Gothic Medium" pitchFamily="34" charset="0"/>
              </a:rPr>
              <a:t>Pavalakodi</a:t>
            </a:r>
            <a:r>
              <a:rPr lang="en-US" sz="2300" dirty="0">
                <a:latin typeface="Franklin Gothic Medium" pitchFamily="34" charset="0"/>
              </a:rPr>
              <a:t> is being conferred with the “Best unit in Service Industry” Award.</a:t>
            </a:r>
          </a:p>
        </p:txBody>
      </p:sp>
    </p:spTree>
    <p:extLst>
      <p:ext uri="{BB962C8B-B14F-4D97-AF65-F5344CB8AC3E}">
        <p14:creationId xmlns:p14="http://schemas.microsoft.com/office/powerpoint/2010/main" val="13154184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00200"/>
          </a:xfrm>
        </p:spPr>
        <p:txBody>
          <a:bodyPr>
            <a:normAutofit fontScale="90000"/>
          </a:bodyPr>
          <a:lstStyle/>
          <a:p>
            <a:r>
              <a:rPr lang="en-US" sz="4800" b="1" dirty="0">
                <a:latin typeface="Franklin Gothic Medium" pitchFamily="34" charset="0"/>
              </a:rPr>
              <a:t>Tamilnadu Industrial Investment </a:t>
            </a:r>
            <a:r>
              <a:rPr lang="en-US" sz="4800" b="1" dirty="0" smtClean="0">
                <a:latin typeface="Franklin Gothic Medium" pitchFamily="34" charset="0"/>
              </a:rPr>
              <a:t/>
            </a:r>
            <a:br>
              <a:rPr lang="en-US" sz="4800" b="1" dirty="0" smtClean="0">
                <a:latin typeface="Franklin Gothic Medium" pitchFamily="34" charset="0"/>
              </a:rPr>
            </a:br>
            <a:r>
              <a:rPr lang="en-US" sz="4800" b="1" dirty="0" smtClean="0">
                <a:latin typeface="Franklin Gothic Medium" pitchFamily="34" charset="0"/>
              </a:rPr>
              <a:t>Corp</a:t>
            </a:r>
            <a:r>
              <a:rPr lang="en-US" sz="4800" b="1" dirty="0">
                <a:latin typeface="Franklin Gothic Medium" pitchFamily="34" charset="0"/>
              </a:rPr>
              <a:t>. Ltd. {TIIC},  Chennai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IN" sz="4700" b="1" dirty="0" err="1" smtClean="0">
                <a:latin typeface="Franklin Gothic Book" pitchFamily="34" charset="0"/>
              </a:rPr>
              <a:t>Hameed</a:t>
            </a:r>
            <a:r>
              <a:rPr lang="en-IN" sz="4700" b="1" dirty="0" smtClean="0">
                <a:latin typeface="Franklin Gothic Book" pitchFamily="34" charset="0"/>
              </a:rPr>
              <a:t> Marine </a:t>
            </a:r>
            <a:r>
              <a:rPr lang="en-IN" sz="4700" b="1" dirty="0" err="1" smtClean="0">
                <a:latin typeface="Franklin Gothic Book" pitchFamily="34" charset="0"/>
              </a:rPr>
              <a:t>Pvt.</a:t>
            </a:r>
            <a:r>
              <a:rPr lang="en-IN" sz="4700" b="1" dirty="0" smtClean="0">
                <a:latin typeface="Franklin Gothic Book" pitchFamily="34" charset="0"/>
              </a:rPr>
              <a:t> Ltd.</a:t>
            </a:r>
            <a:endParaRPr lang="en-US" sz="4700" b="1" dirty="0">
              <a:latin typeface="Franklin Gothic Book" pitchFamily="34" charset="0"/>
            </a:endParaRPr>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08" r="13" b="122"/>
          <a:stretch/>
        </p:blipFill>
        <p:spPr bwMode="auto">
          <a:xfrm>
            <a:off x="2971800" y="2362200"/>
            <a:ext cx="5715000" cy="20574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5125" name="Picture 5" descr="C:\Users\i3\Documents\COSIDICI AWARDS\AWARD-2024\AWARDEES\TIIC\tiiccosidici10thnationalawardfunction2024foroutsta\Hameed Marine Pvt Ltd.,0004.jpg"/>
          <p:cNvPicPr>
            <a:picLocks noChangeAspect="1" noChangeArrowheads="1"/>
          </p:cNvPicPr>
          <p:nvPr/>
        </p:nvPicPr>
        <p:blipFill rotWithShape="1">
          <a:blip r:embed="rId3">
            <a:extLst>
              <a:ext uri="{28A0092B-C50C-407E-A947-70E740481C1C}">
                <a14:useLocalDpi xmlns:a14="http://schemas.microsoft.com/office/drawing/2010/main" val="0"/>
              </a:ext>
            </a:extLst>
          </a:blip>
          <a:srcRect l="253" t="226" r="127"/>
          <a:stretch/>
        </p:blipFill>
        <p:spPr bwMode="auto">
          <a:xfrm>
            <a:off x="304800" y="2632710"/>
            <a:ext cx="2297430" cy="2743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665113"/>
            <a:ext cx="2743200" cy="769441"/>
          </a:xfrm>
          <a:prstGeom prst="rect">
            <a:avLst/>
          </a:prstGeom>
          <a:noFill/>
        </p:spPr>
        <p:txBody>
          <a:bodyPr wrap="square" rtlCol="0">
            <a:spAutoFit/>
          </a:bodyPr>
          <a:lstStyle/>
          <a:p>
            <a:pPr algn="ctr"/>
            <a:r>
              <a:rPr lang="en-IN" sz="2200" b="1" dirty="0">
                <a:latin typeface="Franklin Gothic Book" pitchFamily="34" charset="0"/>
              </a:rPr>
              <a:t>SHRI M. SHAHUL HAMEED</a:t>
            </a:r>
            <a:endParaRPr lang="en-US" sz="2200" dirty="0">
              <a:latin typeface="Franklin Gothic Book" pitchFamily="34" charset="0"/>
            </a:endParaRPr>
          </a:p>
        </p:txBody>
      </p:sp>
      <p:pic>
        <p:nvPicPr>
          <p:cNvPr id="5122" name="Picture 2" descr="http://hameedmarine.com/single_service_02.jpg"/>
          <p:cNvPicPr>
            <a:picLocks noChangeAspect="1" noChangeArrowheads="1"/>
          </p:cNvPicPr>
          <p:nvPr/>
        </p:nvPicPr>
        <p:blipFill rotWithShape="1">
          <a:blip r:embed="rId4">
            <a:extLst>
              <a:ext uri="{28A0092B-C50C-407E-A947-70E740481C1C}">
                <a14:useLocalDpi xmlns:a14="http://schemas.microsoft.com/office/drawing/2010/main" val="0"/>
              </a:ext>
            </a:extLst>
          </a:blip>
          <a:srcRect r="112"/>
          <a:stretch/>
        </p:blipFill>
        <p:spPr bwMode="auto">
          <a:xfrm>
            <a:off x="2971800" y="4724400"/>
            <a:ext cx="2514600" cy="194222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4" name="Picture 4" descr="http://hameedmarine.com/single_service_01.jpg"/>
          <p:cNvPicPr>
            <a:picLocks noChangeAspect="1" noChangeArrowheads="1"/>
          </p:cNvPicPr>
          <p:nvPr/>
        </p:nvPicPr>
        <p:blipFill rotWithShape="1">
          <a:blip r:embed="rId5">
            <a:extLst>
              <a:ext uri="{28A0092B-C50C-407E-A947-70E740481C1C}">
                <a14:useLocalDpi xmlns:a14="http://schemas.microsoft.com/office/drawing/2010/main" val="0"/>
              </a:ext>
            </a:extLst>
          </a:blip>
          <a:srcRect l="131"/>
          <a:stretch/>
        </p:blipFill>
        <p:spPr bwMode="auto">
          <a:xfrm>
            <a:off x="5767513" y="4724400"/>
            <a:ext cx="2919286" cy="194122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8507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00200"/>
          </a:xfrm>
        </p:spPr>
        <p:txBody>
          <a:bodyPr>
            <a:normAutofit fontScale="90000"/>
          </a:bodyPr>
          <a:lstStyle/>
          <a:p>
            <a:r>
              <a:rPr lang="en-US" sz="4800" b="1" dirty="0">
                <a:latin typeface="Franklin Gothic Medium" pitchFamily="34" charset="0"/>
              </a:rPr>
              <a:t>Tamilnadu Industrial Investment </a:t>
            </a:r>
            <a:r>
              <a:rPr lang="en-US" sz="4800" b="1" dirty="0" smtClean="0">
                <a:latin typeface="Franklin Gothic Medium" pitchFamily="34" charset="0"/>
              </a:rPr>
              <a:t/>
            </a:r>
            <a:br>
              <a:rPr lang="en-US" sz="4800" b="1" dirty="0" smtClean="0">
                <a:latin typeface="Franklin Gothic Medium" pitchFamily="34" charset="0"/>
              </a:rPr>
            </a:br>
            <a:r>
              <a:rPr lang="en-US" sz="4800" b="1" dirty="0" smtClean="0">
                <a:latin typeface="Franklin Gothic Medium" pitchFamily="34" charset="0"/>
              </a:rPr>
              <a:t>Corp</a:t>
            </a:r>
            <a:r>
              <a:rPr lang="en-US" sz="4800" b="1" dirty="0">
                <a:latin typeface="Franklin Gothic Medium" pitchFamily="34" charset="0"/>
              </a:rPr>
              <a:t>. Ltd. {TIIC},  Chennai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IN" sz="4700" b="1" dirty="0" err="1" smtClean="0">
                <a:latin typeface="Franklin Gothic Book" pitchFamily="34" charset="0"/>
              </a:rPr>
              <a:t>Hameed</a:t>
            </a:r>
            <a:r>
              <a:rPr lang="en-IN" sz="4700" b="1" dirty="0" smtClean="0">
                <a:latin typeface="Franklin Gothic Book" pitchFamily="34" charset="0"/>
              </a:rPr>
              <a:t> Marine </a:t>
            </a:r>
            <a:r>
              <a:rPr lang="en-IN" sz="4700" b="1" dirty="0" err="1" smtClean="0">
                <a:latin typeface="Franklin Gothic Book" pitchFamily="34" charset="0"/>
              </a:rPr>
              <a:t>Pvt.</a:t>
            </a:r>
            <a:r>
              <a:rPr lang="en-IN" sz="4700" b="1" dirty="0" smtClean="0">
                <a:latin typeface="Franklin Gothic Book" pitchFamily="34" charset="0"/>
              </a:rPr>
              <a:t> Ltd.</a:t>
            </a:r>
            <a:endParaRPr lang="en-US" sz="4700" b="1" dirty="0">
              <a:latin typeface="Franklin Gothic Book" pitchFamily="34" charset="0"/>
            </a:endParaRPr>
          </a:p>
        </p:txBody>
      </p:sp>
      <p:sp>
        <p:nvSpPr>
          <p:cNvPr id="8" name="Content Placeholder 7"/>
          <p:cNvSpPr>
            <a:spLocks noGrp="1"/>
          </p:cNvSpPr>
          <p:nvPr>
            <p:ph idx="1"/>
          </p:nvPr>
        </p:nvSpPr>
        <p:spPr>
          <a:xfrm>
            <a:off x="228600" y="2743200"/>
            <a:ext cx="8763000" cy="3962400"/>
          </a:xfrm>
        </p:spPr>
        <p:txBody>
          <a:bodyPr>
            <a:noAutofit/>
          </a:bodyPr>
          <a:lstStyle/>
          <a:p>
            <a:pPr marL="0" indent="0" algn="just">
              <a:buNone/>
            </a:pPr>
            <a:r>
              <a:rPr lang="en-US" sz="2400" dirty="0" smtClean="0">
                <a:latin typeface="Franklin Gothic Medium" pitchFamily="34" charset="0"/>
              </a:rPr>
              <a:t>M/s </a:t>
            </a:r>
            <a:r>
              <a:rPr lang="en-US" sz="2400" dirty="0" err="1" smtClean="0">
                <a:latin typeface="Franklin Gothic Medium" pitchFamily="34" charset="0"/>
              </a:rPr>
              <a:t>Hameed</a:t>
            </a:r>
            <a:r>
              <a:rPr lang="en-US" sz="2400" dirty="0" smtClean="0">
                <a:latin typeface="Franklin Gothic Medium" pitchFamily="34" charset="0"/>
              </a:rPr>
              <a:t> Marine Pvt. Ltd. established by Shri M. </a:t>
            </a:r>
            <a:r>
              <a:rPr lang="en-US" sz="2400" dirty="0" err="1" smtClean="0">
                <a:latin typeface="Franklin Gothic Medium" pitchFamily="34" charset="0"/>
              </a:rPr>
              <a:t>Shahul</a:t>
            </a:r>
            <a:r>
              <a:rPr lang="en-US" sz="2400" dirty="0" smtClean="0">
                <a:latin typeface="Franklin Gothic Medium" pitchFamily="34" charset="0"/>
              </a:rPr>
              <a:t> </a:t>
            </a:r>
            <a:r>
              <a:rPr lang="en-US" sz="2400" dirty="0" err="1" smtClean="0">
                <a:latin typeface="Franklin Gothic Medium" pitchFamily="34" charset="0"/>
              </a:rPr>
              <a:t>Hameed</a:t>
            </a:r>
            <a:r>
              <a:rPr lang="en-US" sz="2400" dirty="0" smtClean="0">
                <a:latin typeface="Franklin Gothic Medium" pitchFamily="34" charset="0"/>
              </a:rPr>
              <a:t> in the year 2014 with financial assistance of Rs.2,085.71 lakhs from TIIC.  The unit involved in food manufacturing, specifically seafood processing.  M/s </a:t>
            </a:r>
            <a:r>
              <a:rPr lang="en-US" sz="2400" dirty="0" err="1" smtClean="0">
                <a:latin typeface="Franklin Gothic Medium" pitchFamily="34" charset="0"/>
              </a:rPr>
              <a:t>Hameed</a:t>
            </a:r>
            <a:r>
              <a:rPr lang="en-US" sz="2400" dirty="0" smtClean="0">
                <a:latin typeface="Franklin Gothic Medium" pitchFamily="34" charset="0"/>
              </a:rPr>
              <a:t> Marine Pvt. Ltd. ranks among India’s top three fishmeal exporters over the past two years. </a:t>
            </a:r>
            <a:r>
              <a:rPr lang="en-IN" sz="2400" dirty="0" smtClean="0">
                <a:latin typeface="Franklin Gothic Medium" pitchFamily="34" charset="0"/>
              </a:rPr>
              <a:t>The unit has obtained ISO 9001:2015</a:t>
            </a:r>
            <a:r>
              <a:rPr lang="en-US" sz="2400" dirty="0" smtClean="0">
                <a:latin typeface="Franklin Gothic Medium" pitchFamily="34" charset="0"/>
              </a:rPr>
              <a:t>, ISO 14001:2015, FSSC 22000, GMP+, and HACCP </a:t>
            </a:r>
            <a:r>
              <a:rPr lang="en-IN" sz="2400" dirty="0" smtClean="0">
                <a:latin typeface="Franklin Gothic Medium" pitchFamily="34" charset="0"/>
              </a:rPr>
              <a:t>certifications</a:t>
            </a:r>
            <a:r>
              <a:rPr lang="en-US" sz="2400" dirty="0" smtClean="0">
                <a:latin typeface="Franklin Gothic Medium" pitchFamily="34" charset="0"/>
              </a:rPr>
              <a:t> with technology upgrades undertaken.  Shri M. </a:t>
            </a:r>
            <a:r>
              <a:rPr lang="en-US" sz="2400" dirty="0" err="1" smtClean="0">
                <a:latin typeface="Franklin Gothic Medium" pitchFamily="34" charset="0"/>
              </a:rPr>
              <a:t>Shahul</a:t>
            </a:r>
            <a:r>
              <a:rPr lang="en-US" sz="2400" dirty="0" smtClean="0">
                <a:latin typeface="Franklin Gothic Medium" pitchFamily="34" charset="0"/>
              </a:rPr>
              <a:t> Hameed is receiving the “Best Exporting Unit” Award.</a:t>
            </a:r>
            <a:endParaRPr lang="en-US" sz="2400" dirty="0">
              <a:latin typeface="Franklin Gothic Medium" pitchFamily="34" charset="0"/>
            </a:endParaRPr>
          </a:p>
        </p:txBody>
      </p:sp>
    </p:spTree>
    <p:extLst>
      <p:ext uri="{BB962C8B-B14F-4D97-AF65-F5344CB8AC3E}">
        <p14:creationId xmlns:p14="http://schemas.microsoft.com/office/powerpoint/2010/main" val="34651691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00200"/>
          </a:xfrm>
        </p:spPr>
        <p:txBody>
          <a:bodyPr>
            <a:normAutofit fontScale="90000"/>
          </a:bodyPr>
          <a:lstStyle/>
          <a:p>
            <a:r>
              <a:rPr lang="en-US" sz="4800" b="1" dirty="0">
                <a:latin typeface="Franklin Gothic Medium" pitchFamily="34" charset="0"/>
              </a:rPr>
              <a:t>Tamilnadu Industrial Investment Corp. Ltd. {TIIC},  Chennai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IN" sz="4700" b="1" dirty="0" err="1" smtClean="0">
                <a:latin typeface="Franklin Gothic Book" pitchFamily="34" charset="0"/>
              </a:rPr>
              <a:t>Jheeva</a:t>
            </a:r>
            <a:r>
              <a:rPr lang="en-IN" sz="4700" b="1" dirty="0" smtClean="0">
                <a:latin typeface="Franklin Gothic Book" pitchFamily="34" charset="0"/>
              </a:rPr>
              <a:t> </a:t>
            </a:r>
            <a:r>
              <a:rPr lang="en-IN" sz="4700" b="1" dirty="0" err="1" smtClean="0">
                <a:latin typeface="Franklin Gothic Book" pitchFamily="34" charset="0"/>
              </a:rPr>
              <a:t>Rekhaa</a:t>
            </a:r>
            <a:r>
              <a:rPr lang="en-IN" sz="4700" b="1" dirty="0" smtClean="0">
                <a:latin typeface="Franklin Gothic Book" pitchFamily="34" charset="0"/>
              </a:rPr>
              <a:t> Textiles</a:t>
            </a:r>
            <a:endParaRPr lang="en-US" sz="4700" b="1" dirty="0">
              <a:latin typeface="Franklin Gothic Book" pitchFamily="34" charset="0"/>
            </a:endParaRPr>
          </a:p>
        </p:txBody>
      </p:sp>
      <p:pic>
        <p:nvPicPr>
          <p:cNvPr id="6146" name="Picture 2" descr="C:\Users\i3\Documents\COSIDICI AWARDS\AWARD-2024\AWARDEES\TIIC\tiiccosidici10thnationalawardfunction2024foroutsta\Jheeva Rekha Textiles0004.jpg"/>
          <p:cNvPicPr>
            <a:picLocks noChangeAspect="1" noChangeArrowheads="1"/>
          </p:cNvPicPr>
          <p:nvPr/>
        </p:nvPicPr>
        <p:blipFill rotWithShape="1">
          <a:blip r:embed="rId2">
            <a:extLst>
              <a:ext uri="{28A0092B-C50C-407E-A947-70E740481C1C}">
                <a14:useLocalDpi xmlns:a14="http://schemas.microsoft.com/office/drawing/2010/main" val="0"/>
              </a:ext>
            </a:extLst>
          </a:blip>
          <a:srcRect b="17095"/>
          <a:stretch/>
        </p:blipFill>
        <p:spPr bwMode="auto">
          <a:xfrm>
            <a:off x="4343400" y="2438400"/>
            <a:ext cx="4572000" cy="198119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147" name="Picture 3" descr="C:\Users\i3\Documents\COSIDICI AWARDS\AWARD-2024\AWARDEES\TIIC\tiiccosidici10thnationalawardfunction2024foroutsta\Jheeva Rekha Textiles0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686300"/>
            <a:ext cx="4572000" cy="18669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158" name="Picture 14" descr="Jheeva Rekha Textiles in Ammapatti, Aundipatti - Best Cotton ..."/>
          <p:cNvPicPr>
            <a:picLocks noChangeAspect="1" noChangeArrowheads="1"/>
          </p:cNvPicPr>
          <p:nvPr/>
        </p:nvPicPr>
        <p:blipFill rotWithShape="1">
          <a:blip r:embed="rId4">
            <a:extLst>
              <a:ext uri="{28A0092B-C50C-407E-A947-70E740481C1C}">
                <a14:useLocalDpi xmlns:a14="http://schemas.microsoft.com/office/drawing/2010/main" val="0"/>
              </a:ext>
            </a:extLst>
          </a:blip>
          <a:srcRect l="43" t="83" r="59" b="49"/>
          <a:stretch/>
        </p:blipFill>
        <p:spPr bwMode="auto">
          <a:xfrm>
            <a:off x="304800" y="2438400"/>
            <a:ext cx="3809999" cy="41148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4271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800" b="1" dirty="0">
                <a:latin typeface="Franklin Gothic Medium" pitchFamily="34" charset="0"/>
              </a:rPr>
              <a:t>Tamilnadu Industrial Investment </a:t>
            </a:r>
            <a:r>
              <a:rPr lang="en-US" sz="4800" b="1" dirty="0" smtClean="0">
                <a:latin typeface="Franklin Gothic Medium" pitchFamily="34" charset="0"/>
              </a:rPr>
              <a:t/>
            </a:r>
            <a:br>
              <a:rPr lang="en-US" sz="4800" b="1" dirty="0" smtClean="0">
                <a:latin typeface="Franklin Gothic Medium" pitchFamily="34" charset="0"/>
              </a:rPr>
            </a:br>
            <a:r>
              <a:rPr lang="en-US" sz="4800" b="1" dirty="0" smtClean="0">
                <a:latin typeface="Franklin Gothic Medium" pitchFamily="34" charset="0"/>
              </a:rPr>
              <a:t>Corp</a:t>
            </a:r>
            <a:r>
              <a:rPr lang="en-US" sz="4800" b="1" dirty="0">
                <a:latin typeface="Franklin Gothic Medium" pitchFamily="34" charset="0"/>
              </a:rPr>
              <a:t>. Ltd. {TIIC},  Chennai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IN" sz="4700" b="1" dirty="0" err="1" smtClean="0">
                <a:latin typeface="Franklin Gothic Book" pitchFamily="34" charset="0"/>
              </a:rPr>
              <a:t>Jheeva</a:t>
            </a:r>
            <a:r>
              <a:rPr lang="en-IN" sz="4700" b="1" dirty="0" smtClean="0">
                <a:latin typeface="Franklin Gothic Book" pitchFamily="34" charset="0"/>
              </a:rPr>
              <a:t> </a:t>
            </a:r>
            <a:r>
              <a:rPr lang="en-IN" sz="4700" b="1" dirty="0" err="1" smtClean="0">
                <a:latin typeface="Franklin Gothic Book" pitchFamily="34" charset="0"/>
              </a:rPr>
              <a:t>Rekhaa</a:t>
            </a:r>
            <a:r>
              <a:rPr lang="en-IN" sz="4700" b="1" dirty="0" smtClean="0">
                <a:latin typeface="Franklin Gothic Book" pitchFamily="34" charset="0"/>
              </a:rPr>
              <a:t> Textiles</a:t>
            </a:r>
            <a:endParaRPr lang="en-US" sz="4700" b="1" dirty="0">
              <a:latin typeface="Franklin Gothic Book" pitchFamily="34" charset="0"/>
            </a:endParaRPr>
          </a:p>
        </p:txBody>
      </p:sp>
      <p:sp>
        <p:nvSpPr>
          <p:cNvPr id="8" name="Content Placeholder 7"/>
          <p:cNvSpPr>
            <a:spLocks noGrp="1"/>
          </p:cNvSpPr>
          <p:nvPr>
            <p:ph idx="1"/>
          </p:nvPr>
        </p:nvSpPr>
        <p:spPr>
          <a:xfrm>
            <a:off x="228600" y="2895600"/>
            <a:ext cx="8763000" cy="3810000"/>
          </a:xfrm>
        </p:spPr>
        <p:txBody>
          <a:bodyPr>
            <a:noAutofit/>
          </a:bodyPr>
          <a:lstStyle/>
          <a:p>
            <a:pPr marL="0" indent="0" algn="just">
              <a:buNone/>
            </a:pPr>
            <a:r>
              <a:rPr lang="en-US" sz="2400" dirty="0">
                <a:latin typeface="Franklin Gothic Book" pitchFamily="34" charset="0"/>
              </a:rPr>
              <a:t>M/s </a:t>
            </a:r>
            <a:r>
              <a:rPr lang="en-US" sz="2400" dirty="0" err="1">
                <a:latin typeface="Franklin Gothic Book" pitchFamily="34" charset="0"/>
              </a:rPr>
              <a:t>Jheeva</a:t>
            </a:r>
            <a:r>
              <a:rPr lang="en-US" sz="2400" dirty="0">
                <a:latin typeface="Franklin Gothic Book" pitchFamily="34" charset="0"/>
              </a:rPr>
              <a:t> </a:t>
            </a:r>
            <a:r>
              <a:rPr lang="en-US" sz="2400" dirty="0" err="1">
                <a:latin typeface="Franklin Gothic Book" pitchFamily="34" charset="0"/>
              </a:rPr>
              <a:t>Rekhaa</a:t>
            </a:r>
            <a:r>
              <a:rPr lang="en-US" sz="2400" dirty="0">
                <a:latin typeface="Franklin Gothic Book" pitchFamily="34" charset="0"/>
              </a:rPr>
              <a:t> Textiles is a partnership firm established in the year 1997 by </a:t>
            </a:r>
            <a:r>
              <a:rPr lang="en-IN" sz="2400" dirty="0">
                <a:latin typeface="Franklin Gothic Book" pitchFamily="34" charset="0"/>
              </a:rPr>
              <a:t>Shri A. R. </a:t>
            </a:r>
            <a:r>
              <a:rPr lang="en-IN" sz="2400" dirty="0" err="1">
                <a:latin typeface="Franklin Gothic Book" pitchFamily="34" charset="0"/>
              </a:rPr>
              <a:t>Barath</a:t>
            </a:r>
            <a:r>
              <a:rPr lang="en-IN" sz="2400" dirty="0">
                <a:latin typeface="Franklin Gothic Book" pitchFamily="34" charset="0"/>
              </a:rPr>
              <a:t> Kumar </a:t>
            </a:r>
            <a:r>
              <a:rPr lang="en-US" sz="2400" dirty="0">
                <a:latin typeface="Franklin Gothic Book" pitchFamily="34" charset="0"/>
              </a:rPr>
              <a:t>with financial assistance from TIIC. The firm specialist in </a:t>
            </a:r>
            <a:r>
              <a:rPr lang="en-US" sz="2400" dirty="0" err="1">
                <a:latin typeface="Franklin Gothic Book" pitchFamily="34" charset="0"/>
              </a:rPr>
              <a:t>Airjet</a:t>
            </a:r>
            <a:r>
              <a:rPr lang="en-US" sz="2400" dirty="0">
                <a:latin typeface="Franklin Gothic Book" pitchFamily="34" charset="0"/>
              </a:rPr>
              <a:t>, Rapier &amp; </a:t>
            </a:r>
            <a:r>
              <a:rPr lang="en-US" sz="2400" dirty="0" err="1">
                <a:latin typeface="Franklin Gothic Book" pitchFamily="34" charset="0"/>
              </a:rPr>
              <a:t>Ruti</a:t>
            </a:r>
            <a:r>
              <a:rPr lang="en-US" sz="2400" dirty="0">
                <a:latin typeface="Franklin Gothic Book" pitchFamily="34" charset="0"/>
              </a:rPr>
              <a:t> ‘c’ Fabrics (Shuttle less &amp; Shuttle Looms) initial year with 12 </a:t>
            </a:r>
            <a:r>
              <a:rPr lang="en-US" sz="2400" dirty="0" err="1">
                <a:latin typeface="Franklin Gothic Book" pitchFamily="34" charset="0"/>
              </a:rPr>
              <a:t>Ruti</a:t>
            </a:r>
            <a:r>
              <a:rPr lang="en-US" sz="2400" dirty="0">
                <a:latin typeface="Franklin Gothic Book" pitchFamily="34" charset="0"/>
              </a:rPr>
              <a:t>-C Looms monthly production was 30,000 Mtrs/Month.  M/s </a:t>
            </a:r>
            <a:r>
              <a:rPr lang="en-US" sz="2400" dirty="0" err="1">
                <a:latin typeface="Franklin Gothic Book" pitchFamily="34" charset="0"/>
              </a:rPr>
              <a:t>Jheeva</a:t>
            </a:r>
            <a:r>
              <a:rPr lang="en-US" sz="2400" dirty="0">
                <a:latin typeface="Franklin Gothic Book" pitchFamily="34" charset="0"/>
              </a:rPr>
              <a:t> </a:t>
            </a:r>
            <a:r>
              <a:rPr lang="en-US" sz="2400" dirty="0" err="1">
                <a:latin typeface="Franklin Gothic Book" pitchFamily="34" charset="0"/>
              </a:rPr>
              <a:t>Rekhaa</a:t>
            </a:r>
            <a:r>
              <a:rPr lang="en-US" sz="2400" dirty="0">
                <a:latin typeface="Franklin Gothic Book" pitchFamily="34" charset="0"/>
              </a:rPr>
              <a:t> Textiles installed 80 Toyota </a:t>
            </a:r>
            <a:r>
              <a:rPr lang="en-US" sz="2400" dirty="0" err="1">
                <a:latin typeface="Franklin Gothic Book" pitchFamily="34" charset="0"/>
              </a:rPr>
              <a:t>Airjet</a:t>
            </a:r>
            <a:r>
              <a:rPr lang="en-US" sz="2400" dirty="0">
                <a:latin typeface="Franklin Gothic Book" pitchFamily="34" charset="0"/>
              </a:rPr>
              <a:t> Looms with all other supportive machineries and its monthly production is around 85.5 Lakhs mtrs/ Month in the year 2024.  </a:t>
            </a:r>
            <a:r>
              <a:rPr lang="en-IN" sz="2400" dirty="0">
                <a:latin typeface="Franklin Gothic Book" pitchFamily="34" charset="0"/>
              </a:rPr>
              <a:t>Shri A. R. </a:t>
            </a:r>
            <a:r>
              <a:rPr lang="en-IN" sz="2400" dirty="0" err="1">
                <a:latin typeface="Franklin Gothic Book" pitchFamily="34" charset="0"/>
              </a:rPr>
              <a:t>Barath</a:t>
            </a:r>
            <a:r>
              <a:rPr lang="en-IN" sz="2400" dirty="0">
                <a:latin typeface="Franklin Gothic Book" pitchFamily="34" charset="0"/>
              </a:rPr>
              <a:t> Kumar </a:t>
            </a:r>
            <a:r>
              <a:rPr lang="en-US" sz="2400" dirty="0">
                <a:latin typeface="Franklin Gothic Book" pitchFamily="34" charset="0"/>
              </a:rPr>
              <a:t>is being conferred with “Most Environment Friendly Unit” </a:t>
            </a:r>
            <a:r>
              <a:rPr lang="en-US" sz="2400" dirty="0" smtClean="0">
                <a:latin typeface="Franklin Gothic Book" pitchFamily="34" charset="0"/>
              </a:rPr>
              <a:t>Award</a:t>
            </a:r>
            <a:r>
              <a:rPr lang="en-US" sz="2400" dirty="0">
                <a:latin typeface="Franklin Gothic Book" pitchFamily="34" charset="0"/>
              </a:rPr>
              <a:t>.</a:t>
            </a:r>
          </a:p>
          <a:p>
            <a:pPr marL="0" indent="0" algn="just">
              <a:buNone/>
            </a:pPr>
            <a:endParaRPr lang="en-US" sz="2450" dirty="0">
              <a:latin typeface="Franklin Gothic Medium" pitchFamily="34" charset="0"/>
            </a:endParaRPr>
          </a:p>
        </p:txBody>
      </p:sp>
    </p:spTree>
    <p:extLst>
      <p:ext uri="{BB962C8B-B14F-4D97-AF65-F5344CB8AC3E}">
        <p14:creationId xmlns:p14="http://schemas.microsoft.com/office/powerpoint/2010/main" val="24766250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Assam </a:t>
            </a:r>
            <a:r>
              <a:rPr lang="en-US" sz="4900" b="1" dirty="0">
                <a:latin typeface="Franklin Gothic Medium" pitchFamily="34" charset="0"/>
              </a:rPr>
              <a:t>Financial Corporation </a:t>
            </a:r>
            <a:r>
              <a:rPr lang="en-US" sz="4900" b="1" dirty="0" smtClean="0">
                <a:latin typeface="Franklin Gothic Medium" pitchFamily="34" charset="0"/>
              </a:rPr>
              <a:t>{AFC</a:t>
            </a:r>
            <a:r>
              <a:rPr lang="en-US" sz="4900" b="1" dirty="0">
                <a:latin typeface="Franklin Gothic Medium" pitchFamily="34" charset="0"/>
              </a:rPr>
              <a:t>}, </a:t>
            </a:r>
            <a:r>
              <a:rPr lang="en-US" sz="4900" b="1" dirty="0" smtClean="0">
                <a:latin typeface="Franklin Gothic Medium" pitchFamily="34" charset="0"/>
              </a:rPr>
              <a:t>Guwahati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smtClean="0">
                <a:latin typeface="Franklin Gothic Book" pitchFamily="34" charset="0"/>
              </a:rPr>
              <a:t>M/s </a:t>
            </a:r>
            <a:r>
              <a:rPr lang="en-US" sz="4700" b="1" dirty="0" err="1" smtClean="0">
                <a:latin typeface="Franklin Gothic Book" pitchFamily="34" charset="0"/>
              </a:rPr>
              <a:t>Baruah</a:t>
            </a:r>
            <a:r>
              <a:rPr lang="en-US" sz="4700" b="1" dirty="0" smtClean="0">
                <a:latin typeface="Franklin Gothic Book" pitchFamily="34" charset="0"/>
              </a:rPr>
              <a:t> Concrete Industry</a:t>
            </a:r>
            <a:endParaRPr lang="en-US" sz="4700" b="1" dirty="0">
              <a:latin typeface="Franklin Gothic Book" pitchFamily="34" charset="0"/>
            </a:endParaRPr>
          </a:p>
        </p:txBody>
      </p:sp>
      <p:pic>
        <p:nvPicPr>
          <p:cNvPr id="2050" name="Picture 2" descr="C:\Users\i3\Downloads\WhatsApp Image 2024-12-02 at 12.01.37.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24200" y="2311896"/>
            <a:ext cx="5791200" cy="157430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2" name="Picture 4" descr="C:\Users\i3\Downloads\WhatsApp Image 2024-12-02 at 12.01.38.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114800"/>
            <a:ext cx="2590800" cy="2514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3" name="Picture 5" descr="C:\Users\i3\Downloads\WhatsApp Image 2024-12-02 at 12.01.38 (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114800"/>
            <a:ext cx="2819400" cy="2514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9" t="42" r="155" b="2"/>
          <a:stretch/>
        </p:blipFill>
        <p:spPr bwMode="auto">
          <a:xfrm>
            <a:off x="304800" y="2678403"/>
            <a:ext cx="2438400" cy="303659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0" y="5802868"/>
            <a:ext cx="3124200" cy="400110"/>
          </a:xfrm>
          <a:prstGeom prst="rect">
            <a:avLst/>
          </a:prstGeom>
          <a:noFill/>
        </p:spPr>
        <p:txBody>
          <a:bodyPr wrap="square" rtlCol="0">
            <a:spAutoFit/>
          </a:bodyPr>
          <a:lstStyle/>
          <a:p>
            <a:pPr algn="ctr"/>
            <a:r>
              <a:rPr lang="en-US" sz="2000" b="1" dirty="0" smtClean="0">
                <a:latin typeface="Franklin Gothic Book" pitchFamily="34" charset="0"/>
              </a:rPr>
              <a:t>Shri </a:t>
            </a:r>
            <a:r>
              <a:rPr lang="en-US" sz="2000" b="1" dirty="0" err="1" smtClean="0">
                <a:latin typeface="Franklin Gothic Book" pitchFamily="34" charset="0"/>
              </a:rPr>
              <a:t>Atin</a:t>
            </a:r>
            <a:r>
              <a:rPr lang="en-US" sz="2000" b="1" dirty="0" smtClean="0">
                <a:latin typeface="Franklin Gothic Book" pitchFamily="34" charset="0"/>
              </a:rPr>
              <a:t> Kumar </a:t>
            </a:r>
            <a:r>
              <a:rPr lang="en-US" sz="2000" b="1" dirty="0" err="1" smtClean="0">
                <a:latin typeface="Franklin Gothic Book" pitchFamily="34" charset="0"/>
              </a:rPr>
              <a:t>Baruah</a:t>
            </a:r>
            <a:endParaRPr lang="en-US" sz="2000" b="1" dirty="0">
              <a:latin typeface="Franklin Gothic Book" pitchFamily="34" charset="0"/>
            </a:endParaRPr>
          </a:p>
        </p:txBody>
      </p:sp>
    </p:spTree>
    <p:extLst>
      <p:ext uri="{BB962C8B-B14F-4D97-AF65-F5344CB8AC3E}">
        <p14:creationId xmlns:p14="http://schemas.microsoft.com/office/powerpoint/2010/main" val="32019758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828800"/>
          </a:xfrm>
        </p:spPr>
        <p:txBody>
          <a:bodyPr>
            <a:normAutofit fontScale="90000"/>
          </a:bodyPr>
          <a:lstStyle/>
          <a:p>
            <a:r>
              <a:rPr lang="en-US" sz="4000" b="1" dirty="0" smtClean="0">
                <a:latin typeface="Franklin Gothic Medium" pitchFamily="34" charset="0"/>
              </a:rPr>
              <a:t>Andhra Pradesh State Financial Corporation {APSFC}, Vijayawada</a:t>
            </a:r>
            <a:br>
              <a:rPr lang="en-US" sz="4000" b="1" dirty="0" smtClean="0">
                <a:latin typeface="Franklin Gothic Medium" pitchFamily="34" charset="0"/>
              </a:rPr>
            </a:br>
            <a:r>
              <a:rPr lang="en-US" sz="1200" b="1" dirty="0">
                <a:latin typeface="Franklin Gothic Medium" pitchFamily="34" charset="0"/>
              </a:rPr>
              <a:t> </a:t>
            </a: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b="1" dirty="0" smtClean="0">
                <a:latin typeface="Franklin Gothic Medium" pitchFamily="34" charset="0"/>
              </a:rPr>
              <a:t>M/s </a:t>
            </a:r>
            <a:r>
              <a:rPr lang="en-US" b="1" dirty="0">
                <a:latin typeface="Franklin Gothic Medium" pitchFamily="34" charset="0"/>
              </a:rPr>
              <a:t>PGR </a:t>
            </a:r>
            <a:r>
              <a:rPr lang="en-US" b="1" dirty="0" smtClean="0">
                <a:latin typeface="Franklin Gothic Medium" pitchFamily="34" charset="0"/>
              </a:rPr>
              <a:t>Corrugators</a:t>
            </a:r>
            <a:endParaRPr lang="en-US" b="1" dirty="0">
              <a:latin typeface="Franklin Gothic Medium" pitchFamily="34" charset="0"/>
            </a:endParaRPr>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04" t="209" r="203" b="141"/>
          <a:stretch/>
        </p:blipFill>
        <p:spPr bwMode="auto">
          <a:xfrm>
            <a:off x="228600" y="2377441"/>
            <a:ext cx="2590800" cy="369413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5" name="Image 11"/>
          <p:cNvPicPr/>
          <p:nvPr/>
        </p:nvPicPr>
        <p:blipFill>
          <a:blip r:embed="rId3" cstate="print"/>
          <a:stretch>
            <a:fillRect/>
          </a:stretch>
        </p:blipFill>
        <p:spPr>
          <a:xfrm>
            <a:off x="3124200" y="2152650"/>
            <a:ext cx="5633720" cy="2038350"/>
          </a:xfrm>
          <a:prstGeom prst="rect">
            <a:avLst/>
          </a:prstGeom>
          <a:ln w="88900" cap="sq" cmpd="thickThin">
            <a:solidFill>
              <a:srgbClr val="000000"/>
            </a:solidFill>
            <a:prstDash val="solid"/>
            <a:miter lim="800000"/>
          </a:ln>
          <a:effectLst>
            <a:innerShdw blurRad="76200">
              <a:srgbClr val="000000"/>
            </a:innerShdw>
          </a:effectLst>
        </p:spPr>
      </p:pic>
      <p:pic>
        <p:nvPicPr>
          <p:cNvPr id="6" name="Image 12"/>
          <p:cNvPicPr/>
          <p:nvPr/>
        </p:nvPicPr>
        <p:blipFill>
          <a:blip r:embed="rId4" cstate="print"/>
          <a:stretch>
            <a:fillRect/>
          </a:stretch>
        </p:blipFill>
        <p:spPr>
          <a:xfrm>
            <a:off x="3124200" y="4419600"/>
            <a:ext cx="5633720" cy="2133600"/>
          </a:xfrm>
          <a:prstGeom prst="rect">
            <a:avLst/>
          </a:prstGeom>
          <a:ln w="88900" cap="sq" cmpd="thickThin">
            <a:solidFill>
              <a:srgbClr val="000000"/>
            </a:solidFill>
            <a:prstDash val="solid"/>
            <a:miter lim="800000"/>
          </a:ln>
          <a:effectLst>
            <a:innerShdw blurRad="76200">
              <a:srgbClr val="000000"/>
            </a:innerShdw>
          </a:effectLst>
        </p:spPr>
      </p:pic>
      <p:sp>
        <p:nvSpPr>
          <p:cNvPr id="7" name="TextBox 6"/>
          <p:cNvSpPr txBox="1"/>
          <p:nvPr/>
        </p:nvSpPr>
        <p:spPr>
          <a:xfrm>
            <a:off x="76200" y="6096000"/>
            <a:ext cx="2819400" cy="461665"/>
          </a:xfrm>
          <a:prstGeom prst="rect">
            <a:avLst/>
          </a:prstGeom>
          <a:noFill/>
        </p:spPr>
        <p:txBody>
          <a:bodyPr wrap="square" rtlCol="0">
            <a:spAutoFit/>
          </a:bodyPr>
          <a:lstStyle/>
          <a:p>
            <a:r>
              <a:rPr lang="en-US" sz="2400" b="1" dirty="0" smtClean="0">
                <a:latin typeface="Franklin Gothic Medium" pitchFamily="34" charset="0"/>
              </a:rPr>
              <a:t>Shri P. </a:t>
            </a:r>
            <a:r>
              <a:rPr lang="en-US" sz="2400" b="1" dirty="0" err="1" smtClean="0">
                <a:latin typeface="Franklin Gothic Medium" pitchFamily="34" charset="0"/>
              </a:rPr>
              <a:t>Govinda</a:t>
            </a:r>
            <a:r>
              <a:rPr lang="en-US" sz="2400" b="1" dirty="0" smtClean="0">
                <a:latin typeface="Franklin Gothic Medium" pitchFamily="34" charset="0"/>
              </a:rPr>
              <a:t> </a:t>
            </a:r>
            <a:r>
              <a:rPr lang="en-US" sz="2400" b="1" dirty="0" err="1" smtClean="0">
                <a:latin typeface="Franklin Gothic Medium" pitchFamily="34" charset="0"/>
              </a:rPr>
              <a:t>Raju</a:t>
            </a:r>
            <a:endParaRPr lang="en-US" sz="2400" b="1" dirty="0"/>
          </a:p>
        </p:txBody>
      </p:sp>
    </p:spTree>
    <p:extLst>
      <p:ext uri="{BB962C8B-B14F-4D97-AF65-F5344CB8AC3E}">
        <p14:creationId xmlns:p14="http://schemas.microsoft.com/office/powerpoint/2010/main" val="30783841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Assam </a:t>
            </a:r>
            <a:r>
              <a:rPr lang="en-US" sz="4900" b="1" dirty="0">
                <a:latin typeface="Franklin Gothic Medium" pitchFamily="34" charset="0"/>
              </a:rPr>
              <a:t>Financial Corporation </a:t>
            </a:r>
            <a:r>
              <a:rPr lang="en-US" sz="4900" b="1" dirty="0" smtClean="0">
                <a:latin typeface="Franklin Gothic Medium" pitchFamily="34" charset="0"/>
              </a:rPr>
              <a:t>{AFC</a:t>
            </a:r>
            <a:r>
              <a:rPr lang="en-US" sz="4900" b="1" dirty="0">
                <a:latin typeface="Franklin Gothic Medium" pitchFamily="34" charset="0"/>
              </a:rPr>
              <a:t>}, </a:t>
            </a:r>
            <a:r>
              <a:rPr lang="en-US" sz="4900" b="1" dirty="0" smtClean="0">
                <a:latin typeface="Franklin Gothic Medium" pitchFamily="34" charset="0"/>
              </a:rPr>
              <a:t>Guwahati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US" sz="4700" b="1" dirty="0" err="1">
                <a:latin typeface="Franklin Gothic Book" pitchFamily="34" charset="0"/>
              </a:rPr>
              <a:t>Baruah</a:t>
            </a:r>
            <a:r>
              <a:rPr lang="en-US" sz="4700" b="1" dirty="0">
                <a:latin typeface="Franklin Gothic Book" pitchFamily="34" charset="0"/>
              </a:rPr>
              <a:t> Concrete Industry</a:t>
            </a:r>
          </a:p>
        </p:txBody>
      </p:sp>
      <p:sp>
        <p:nvSpPr>
          <p:cNvPr id="8" name="Content Placeholder 7"/>
          <p:cNvSpPr>
            <a:spLocks noGrp="1"/>
          </p:cNvSpPr>
          <p:nvPr>
            <p:ph idx="1"/>
          </p:nvPr>
        </p:nvSpPr>
        <p:spPr>
          <a:xfrm>
            <a:off x="228600" y="2514600"/>
            <a:ext cx="8763000" cy="4191000"/>
          </a:xfrm>
        </p:spPr>
        <p:txBody>
          <a:bodyPr>
            <a:noAutofit/>
          </a:bodyPr>
          <a:lstStyle/>
          <a:p>
            <a:pPr marL="0" indent="0" algn="just">
              <a:buNone/>
            </a:pPr>
            <a:r>
              <a:rPr lang="en-US" sz="2400" dirty="0">
                <a:latin typeface="Franklin Gothic Book" pitchFamily="34" charset="0"/>
              </a:rPr>
              <a:t>M/s </a:t>
            </a:r>
            <a:r>
              <a:rPr lang="en-US" sz="2400" dirty="0" err="1">
                <a:latin typeface="Franklin Gothic Book" pitchFamily="34" charset="0"/>
              </a:rPr>
              <a:t>Baruah</a:t>
            </a:r>
            <a:r>
              <a:rPr lang="en-US" sz="2400" dirty="0">
                <a:latin typeface="Franklin Gothic Book" pitchFamily="34" charset="0"/>
              </a:rPr>
              <a:t> Concrete </a:t>
            </a:r>
            <a:r>
              <a:rPr lang="en-US" sz="2400" dirty="0" smtClean="0">
                <a:latin typeface="Franklin Gothic Book" pitchFamily="34" charset="0"/>
              </a:rPr>
              <a:t>Industry </a:t>
            </a:r>
            <a:r>
              <a:rPr lang="en-US" sz="2400" dirty="0">
                <a:latin typeface="Franklin Gothic Book" pitchFamily="34" charset="0"/>
              </a:rPr>
              <a:t>established in 1997 by Sri </a:t>
            </a:r>
            <a:r>
              <a:rPr lang="en-US" sz="2400" dirty="0" err="1">
                <a:latin typeface="Franklin Gothic Book" pitchFamily="34" charset="0"/>
              </a:rPr>
              <a:t>Atin</a:t>
            </a:r>
            <a:r>
              <a:rPr lang="en-US" sz="2400" dirty="0">
                <a:latin typeface="Franklin Gothic Book" pitchFamily="34" charset="0"/>
              </a:rPr>
              <a:t> Kumar </a:t>
            </a:r>
            <a:r>
              <a:rPr lang="en-US" sz="2400" dirty="0" err="1" smtClean="0">
                <a:latin typeface="Franklin Gothic Book" pitchFamily="34" charset="0"/>
              </a:rPr>
              <a:t>Baruah</a:t>
            </a:r>
            <a:r>
              <a:rPr lang="en-US" sz="2400" dirty="0" smtClean="0">
                <a:latin typeface="Franklin Gothic Book" pitchFamily="34" charset="0"/>
              </a:rPr>
              <a:t> with financial assistance of Rs.95.70 lakhs over the years from AFC. </a:t>
            </a:r>
            <a:r>
              <a:rPr lang="en-US" sz="2400" dirty="0">
                <a:latin typeface="Franklin Gothic Book" pitchFamily="34" charset="0"/>
              </a:rPr>
              <a:t>The unit specializes in producing stone chips and stone dust, with raw materials sourced from nearby districts such as </a:t>
            </a:r>
            <a:r>
              <a:rPr lang="en-US" sz="2400" dirty="0" err="1">
                <a:latin typeface="Franklin Gothic Book" pitchFamily="34" charset="0"/>
              </a:rPr>
              <a:t>Golaghat</a:t>
            </a:r>
            <a:r>
              <a:rPr lang="en-US" sz="2400" dirty="0">
                <a:latin typeface="Franklin Gothic Book" pitchFamily="34" charset="0"/>
              </a:rPr>
              <a:t>, </a:t>
            </a:r>
            <a:r>
              <a:rPr lang="en-US" sz="2400" dirty="0" err="1">
                <a:latin typeface="Franklin Gothic Book" pitchFamily="34" charset="0"/>
              </a:rPr>
              <a:t>Sivasagar</a:t>
            </a:r>
            <a:r>
              <a:rPr lang="en-US" sz="2400" dirty="0">
                <a:latin typeface="Franklin Gothic Book" pitchFamily="34" charset="0"/>
              </a:rPr>
              <a:t>, and </a:t>
            </a:r>
            <a:r>
              <a:rPr lang="en-US" sz="2400" dirty="0" err="1">
                <a:latin typeface="Franklin Gothic Book" pitchFamily="34" charset="0"/>
              </a:rPr>
              <a:t>Jorhat</a:t>
            </a:r>
            <a:r>
              <a:rPr lang="en-US" sz="2400" dirty="0" smtClean="0">
                <a:latin typeface="Franklin Gothic Book" pitchFamily="34" charset="0"/>
              </a:rPr>
              <a:t>. </a:t>
            </a:r>
            <a:r>
              <a:rPr lang="en-US" sz="2400" dirty="0">
                <a:latin typeface="Franklin Gothic Book" pitchFamily="34" charset="0"/>
              </a:rPr>
              <a:t>Recognized for its sustained growth, environmental efforts, and employee welfare initiatives, the unit employs five local youths and provides facilities such as potable water, toilets, and resting spaces for workers. Notably, there are no similar units within a 10 km radius, giving it a strategic advantage in the region</a:t>
            </a:r>
            <a:r>
              <a:rPr lang="en-US" sz="2400" dirty="0" smtClean="0">
                <a:latin typeface="Franklin Gothic Book" pitchFamily="34" charset="0"/>
              </a:rPr>
              <a:t>. Shri </a:t>
            </a:r>
            <a:r>
              <a:rPr lang="en-US" sz="2400" dirty="0" err="1" smtClean="0">
                <a:latin typeface="Franklin Gothic Book" pitchFamily="34" charset="0"/>
              </a:rPr>
              <a:t>Atin</a:t>
            </a:r>
            <a:r>
              <a:rPr lang="en-US" sz="2400" dirty="0" smtClean="0">
                <a:latin typeface="Franklin Gothic Book" pitchFamily="34" charset="0"/>
              </a:rPr>
              <a:t> Kumar </a:t>
            </a:r>
            <a:r>
              <a:rPr lang="en-US" sz="2400" dirty="0" err="1" smtClean="0">
                <a:latin typeface="Franklin Gothic Book" pitchFamily="34" charset="0"/>
              </a:rPr>
              <a:t>Baruah</a:t>
            </a:r>
            <a:r>
              <a:rPr lang="en-US" sz="2400" dirty="0" smtClean="0">
                <a:latin typeface="Franklin Gothic Book" pitchFamily="34" charset="0"/>
              </a:rPr>
              <a:t> </a:t>
            </a:r>
            <a:r>
              <a:rPr lang="en-US" sz="2400" dirty="0">
                <a:latin typeface="Franklin Gothic Book" pitchFamily="34" charset="0"/>
              </a:rPr>
              <a:t>is being awarded as “Best First Generation Entrepreneur”.</a:t>
            </a:r>
          </a:p>
          <a:p>
            <a:pPr marL="0" indent="0" algn="just">
              <a:buNone/>
            </a:pPr>
            <a:endParaRPr lang="en-US" sz="2400" b="1" dirty="0">
              <a:latin typeface="Franklin Gothic Book" pitchFamily="34" charset="0"/>
            </a:endParaRPr>
          </a:p>
        </p:txBody>
      </p:sp>
    </p:spTree>
    <p:extLst>
      <p:ext uri="{BB962C8B-B14F-4D97-AF65-F5344CB8AC3E}">
        <p14:creationId xmlns:p14="http://schemas.microsoft.com/office/powerpoint/2010/main" val="34529013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Assam </a:t>
            </a:r>
            <a:r>
              <a:rPr lang="en-US" sz="4900" b="1" dirty="0">
                <a:latin typeface="Franklin Gothic Medium" pitchFamily="34" charset="0"/>
              </a:rPr>
              <a:t>Financial Corporation </a:t>
            </a:r>
            <a:r>
              <a:rPr lang="en-US" sz="4900" b="1" dirty="0" smtClean="0">
                <a:latin typeface="Franklin Gothic Medium" pitchFamily="34" charset="0"/>
              </a:rPr>
              <a:t>{AFC</a:t>
            </a:r>
            <a:r>
              <a:rPr lang="en-US" sz="4900" b="1" dirty="0">
                <a:latin typeface="Franklin Gothic Medium" pitchFamily="34" charset="0"/>
              </a:rPr>
              <a:t>}, </a:t>
            </a:r>
            <a:r>
              <a:rPr lang="en-US" sz="4900" b="1" dirty="0" smtClean="0">
                <a:latin typeface="Franklin Gothic Medium" pitchFamily="34" charset="0"/>
              </a:rPr>
              <a:t>Guwahati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Book" pitchFamily="34" charset="0"/>
              </a:rPr>
              <a:t>    </a:t>
            </a:r>
            <a:r>
              <a:rPr lang="en-US" sz="4000" b="1" dirty="0" smtClean="0">
                <a:latin typeface="Franklin Gothic Book" pitchFamily="34" charset="0"/>
              </a:rPr>
              <a:t/>
            </a:r>
            <a:br>
              <a:rPr lang="en-US" sz="4000" b="1" dirty="0" smtClean="0">
                <a:latin typeface="Franklin Gothic Book" pitchFamily="34" charset="0"/>
              </a:rPr>
            </a:br>
            <a:r>
              <a:rPr lang="en-US" sz="3900" b="1" dirty="0" smtClean="0">
                <a:latin typeface="Franklin Gothic Book" pitchFamily="34" charset="0"/>
              </a:rPr>
              <a:t>M/s </a:t>
            </a:r>
            <a:r>
              <a:rPr lang="en-US" sz="3900" b="1" dirty="0" err="1" smtClean="0">
                <a:latin typeface="Franklin Gothic Book" pitchFamily="34" charset="0"/>
              </a:rPr>
              <a:t>Kapili</a:t>
            </a:r>
            <a:r>
              <a:rPr lang="en-US" sz="3900" b="1" dirty="0" smtClean="0">
                <a:latin typeface="Franklin Gothic Book" pitchFamily="34" charset="0"/>
              </a:rPr>
              <a:t> Hospital &amp; Research Center Pvt. Ltd.</a:t>
            </a:r>
            <a:endParaRPr lang="en-US" sz="3900" b="1" dirty="0">
              <a:latin typeface="Franklin Gothic Book" pitchFamily="34" charset="0"/>
            </a:endParaRPr>
          </a:p>
        </p:txBody>
      </p:sp>
      <p:pic>
        <p:nvPicPr>
          <p:cNvPr id="9"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64" b="18"/>
          <a:stretch/>
        </p:blipFill>
        <p:spPr bwMode="auto">
          <a:xfrm>
            <a:off x="5943600" y="2398455"/>
            <a:ext cx="2971800" cy="419469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7174" name="Picture 6" descr="C:\Users\i3\Downloads\WhatsApp Image 2024-11-30 at 14.52.51.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0" t="175" r="44"/>
          <a:stretch/>
        </p:blipFill>
        <p:spPr bwMode="auto">
          <a:xfrm>
            <a:off x="228600" y="2209800"/>
            <a:ext cx="1752600" cy="1981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175" name="Picture 7" descr="C:\Users\i3\Downloads\WhatsApp Image 2024-11-30 at 14.51.59.jpeg"/>
          <p:cNvPicPr>
            <a:picLocks noChangeAspect="1" noChangeArrowheads="1"/>
          </p:cNvPicPr>
          <p:nvPr/>
        </p:nvPicPr>
        <p:blipFill rotWithShape="1">
          <a:blip r:embed="rId4">
            <a:extLst>
              <a:ext uri="{28A0092B-C50C-407E-A947-70E740481C1C}">
                <a14:useLocalDpi xmlns:a14="http://schemas.microsoft.com/office/drawing/2010/main" val="0"/>
              </a:ext>
            </a:extLst>
          </a:blip>
          <a:srcRect l="41" t="44" r="241"/>
          <a:stretch/>
        </p:blipFill>
        <p:spPr bwMode="auto">
          <a:xfrm>
            <a:off x="2286000" y="2221230"/>
            <a:ext cx="1417320" cy="196977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176" name="Picture 8" descr="C:\Users\i3\Downloads\WhatsApp Image 2024-11-30 at 14.52.00 (1).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 t="23" r="60"/>
          <a:stretch/>
        </p:blipFill>
        <p:spPr bwMode="auto">
          <a:xfrm>
            <a:off x="228601" y="4572000"/>
            <a:ext cx="1752599" cy="1981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177" name="Picture 9" descr="C:\Users\i3\Downloads\WhatsApp Image 2024-11-30 at 14.52.00.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6" t="151" r="238"/>
          <a:stretch/>
        </p:blipFill>
        <p:spPr bwMode="auto">
          <a:xfrm>
            <a:off x="2286000" y="4572000"/>
            <a:ext cx="1417320" cy="1981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0" y="3002101"/>
            <a:ext cx="2057400" cy="2585323"/>
          </a:xfrm>
          <a:prstGeom prst="rect">
            <a:avLst/>
          </a:prstGeom>
          <a:noFill/>
        </p:spPr>
        <p:txBody>
          <a:bodyPr wrap="square" rtlCol="0">
            <a:spAutoFit/>
          </a:bodyPr>
          <a:lstStyle/>
          <a:p>
            <a:r>
              <a:rPr lang="en-US" b="1" dirty="0" smtClean="0">
                <a:latin typeface="Franklin Gothic Book" pitchFamily="34" charset="0"/>
              </a:rPr>
              <a:t>Smt. </a:t>
            </a:r>
            <a:r>
              <a:rPr lang="en-US" b="1" dirty="0" err="1">
                <a:latin typeface="Franklin Gothic Book" pitchFamily="34" charset="0"/>
              </a:rPr>
              <a:t>Dipti</a:t>
            </a:r>
            <a:r>
              <a:rPr lang="en-US" b="1" dirty="0">
                <a:latin typeface="Franklin Gothic Book" pitchFamily="34" charset="0"/>
              </a:rPr>
              <a:t> </a:t>
            </a:r>
            <a:r>
              <a:rPr lang="en-US" b="1" dirty="0" err="1" smtClean="0">
                <a:latin typeface="Franklin Gothic Book" pitchFamily="34" charset="0"/>
              </a:rPr>
              <a:t>Saikia</a:t>
            </a:r>
            <a:endParaRPr lang="en-US" b="1" dirty="0" smtClean="0">
              <a:latin typeface="Franklin Gothic Book" pitchFamily="34" charset="0"/>
            </a:endParaRPr>
          </a:p>
          <a:p>
            <a:endParaRPr lang="en-US" b="1" dirty="0" smtClean="0">
              <a:latin typeface="Franklin Gothic Book" pitchFamily="34" charset="0"/>
            </a:endParaRPr>
          </a:p>
          <a:p>
            <a:r>
              <a:rPr lang="en-US" b="1" dirty="0" smtClean="0">
                <a:latin typeface="Franklin Gothic Book" pitchFamily="34" charset="0"/>
              </a:rPr>
              <a:t>Smt. </a:t>
            </a:r>
            <a:r>
              <a:rPr lang="en-US" b="1" dirty="0" err="1">
                <a:latin typeface="Franklin Gothic Book" pitchFamily="34" charset="0"/>
              </a:rPr>
              <a:t>Kalpana</a:t>
            </a:r>
            <a:r>
              <a:rPr lang="en-US" b="1" dirty="0">
                <a:latin typeface="Franklin Gothic Book" pitchFamily="34" charset="0"/>
              </a:rPr>
              <a:t> </a:t>
            </a:r>
            <a:r>
              <a:rPr lang="en-US" b="1" dirty="0" err="1" smtClean="0">
                <a:latin typeface="Franklin Gothic Book" pitchFamily="34" charset="0"/>
              </a:rPr>
              <a:t>Baruah</a:t>
            </a:r>
            <a:r>
              <a:rPr lang="en-US" b="1" dirty="0" smtClean="0">
                <a:latin typeface="Franklin Gothic Book" pitchFamily="34" charset="0"/>
              </a:rPr>
              <a:t> </a:t>
            </a:r>
          </a:p>
          <a:p>
            <a:endParaRPr lang="en-US" b="1" dirty="0" smtClean="0">
              <a:latin typeface="Franklin Gothic Book" pitchFamily="34" charset="0"/>
            </a:endParaRPr>
          </a:p>
          <a:p>
            <a:r>
              <a:rPr lang="en-US" b="1" dirty="0" smtClean="0">
                <a:latin typeface="Franklin Gothic Book" pitchFamily="34" charset="0"/>
              </a:rPr>
              <a:t>Dr</a:t>
            </a:r>
            <a:r>
              <a:rPr lang="en-US" b="1" dirty="0">
                <a:latin typeface="Franklin Gothic Book" pitchFamily="34" charset="0"/>
              </a:rPr>
              <a:t>. </a:t>
            </a:r>
            <a:r>
              <a:rPr lang="en-US" b="1" dirty="0" err="1">
                <a:latin typeface="Franklin Gothic Book" pitchFamily="34" charset="0"/>
              </a:rPr>
              <a:t>Bibha</a:t>
            </a:r>
            <a:r>
              <a:rPr lang="en-US" b="1" dirty="0">
                <a:latin typeface="Franklin Gothic Book" pitchFamily="34" charset="0"/>
              </a:rPr>
              <a:t> Devi </a:t>
            </a:r>
            <a:endParaRPr lang="en-US" b="1" dirty="0" smtClean="0">
              <a:latin typeface="Franklin Gothic Book" pitchFamily="34" charset="0"/>
            </a:endParaRPr>
          </a:p>
          <a:p>
            <a:endParaRPr lang="en-US" b="1" dirty="0">
              <a:latin typeface="Franklin Gothic Book" pitchFamily="34" charset="0"/>
            </a:endParaRPr>
          </a:p>
          <a:p>
            <a:r>
              <a:rPr lang="en-US" b="1" dirty="0" smtClean="0">
                <a:latin typeface="Franklin Gothic Book" pitchFamily="34" charset="0"/>
              </a:rPr>
              <a:t>Smt</a:t>
            </a:r>
            <a:r>
              <a:rPr lang="en-US" b="1" dirty="0">
                <a:latin typeface="Franklin Gothic Book" pitchFamily="34" charset="0"/>
              </a:rPr>
              <a:t>. </a:t>
            </a:r>
            <a:r>
              <a:rPr lang="en-US" b="1" dirty="0" err="1">
                <a:latin typeface="Franklin Gothic Book" pitchFamily="34" charset="0"/>
              </a:rPr>
              <a:t>Nikumoni</a:t>
            </a:r>
            <a:r>
              <a:rPr lang="en-US" b="1" dirty="0">
                <a:latin typeface="Franklin Gothic Book" pitchFamily="34" charset="0"/>
              </a:rPr>
              <a:t> </a:t>
            </a:r>
            <a:r>
              <a:rPr lang="en-US" b="1" dirty="0" err="1">
                <a:latin typeface="Franklin Gothic Book" pitchFamily="34" charset="0"/>
              </a:rPr>
              <a:t>Mahanta</a:t>
            </a:r>
            <a:endParaRPr lang="en-US" b="1" dirty="0"/>
          </a:p>
        </p:txBody>
      </p:sp>
    </p:spTree>
    <p:extLst>
      <p:ext uri="{BB962C8B-B14F-4D97-AF65-F5344CB8AC3E}">
        <p14:creationId xmlns:p14="http://schemas.microsoft.com/office/powerpoint/2010/main" val="14379947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Assam </a:t>
            </a:r>
            <a:r>
              <a:rPr lang="en-US" sz="4900" b="1" dirty="0">
                <a:latin typeface="Franklin Gothic Medium" pitchFamily="34" charset="0"/>
              </a:rPr>
              <a:t>Financial Corporation </a:t>
            </a:r>
            <a:r>
              <a:rPr lang="en-US" sz="4900" b="1" dirty="0" smtClean="0">
                <a:latin typeface="Franklin Gothic Medium" pitchFamily="34" charset="0"/>
              </a:rPr>
              <a:t>{AFC</a:t>
            </a:r>
            <a:r>
              <a:rPr lang="en-US" sz="4900" b="1" dirty="0">
                <a:latin typeface="Franklin Gothic Medium" pitchFamily="34" charset="0"/>
              </a:rPr>
              <a:t>}, </a:t>
            </a:r>
            <a:r>
              <a:rPr lang="en-US" sz="4900" b="1" dirty="0" smtClean="0">
                <a:latin typeface="Franklin Gothic Medium" pitchFamily="34" charset="0"/>
              </a:rPr>
              <a:t>Guwahati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3800" b="1" dirty="0">
                <a:latin typeface="Franklin Gothic Book" pitchFamily="34" charset="0"/>
              </a:rPr>
              <a:t>M/s </a:t>
            </a:r>
            <a:r>
              <a:rPr lang="en-US" sz="3800" b="1" dirty="0" err="1">
                <a:latin typeface="Franklin Gothic Book" pitchFamily="34" charset="0"/>
              </a:rPr>
              <a:t>Kapili</a:t>
            </a:r>
            <a:r>
              <a:rPr lang="en-US" sz="3800" b="1" dirty="0">
                <a:latin typeface="Franklin Gothic Book" pitchFamily="34" charset="0"/>
              </a:rPr>
              <a:t> Hospital &amp; Research Center Pvt. Ltd.</a:t>
            </a:r>
          </a:p>
        </p:txBody>
      </p:sp>
      <p:sp>
        <p:nvSpPr>
          <p:cNvPr id="8" name="Content Placeholder 7"/>
          <p:cNvSpPr>
            <a:spLocks noGrp="1"/>
          </p:cNvSpPr>
          <p:nvPr>
            <p:ph idx="1"/>
          </p:nvPr>
        </p:nvSpPr>
        <p:spPr>
          <a:xfrm>
            <a:off x="228600" y="2514600"/>
            <a:ext cx="8763000" cy="4191000"/>
          </a:xfrm>
        </p:spPr>
        <p:txBody>
          <a:bodyPr>
            <a:noAutofit/>
          </a:bodyPr>
          <a:lstStyle/>
          <a:p>
            <a:pPr marL="0" indent="0" algn="just">
              <a:buNone/>
            </a:pPr>
            <a:r>
              <a:rPr lang="en-US" sz="2400" dirty="0">
                <a:latin typeface="Franklin Gothic Book" pitchFamily="34" charset="0"/>
              </a:rPr>
              <a:t>M/s </a:t>
            </a:r>
            <a:r>
              <a:rPr lang="en-US" sz="2400" dirty="0" err="1">
                <a:latin typeface="Franklin Gothic Book" pitchFamily="34" charset="0"/>
              </a:rPr>
              <a:t>Kapili</a:t>
            </a:r>
            <a:r>
              <a:rPr lang="en-US" sz="2400" dirty="0">
                <a:latin typeface="Franklin Gothic Book" pitchFamily="34" charset="0"/>
              </a:rPr>
              <a:t> Hospital &amp; Research Centre established by Smt. </a:t>
            </a:r>
            <a:r>
              <a:rPr lang="en-US" sz="2400" dirty="0" err="1">
                <a:latin typeface="Franklin Gothic Book" pitchFamily="34" charset="0"/>
              </a:rPr>
              <a:t>Dipti</a:t>
            </a:r>
            <a:r>
              <a:rPr lang="en-US" sz="2400" dirty="0">
                <a:latin typeface="Franklin Gothic Book" pitchFamily="34" charset="0"/>
              </a:rPr>
              <a:t> </a:t>
            </a:r>
            <a:r>
              <a:rPr lang="en-US" sz="2400" dirty="0" err="1">
                <a:latin typeface="Franklin Gothic Book" pitchFamily="34" charset="0"/>
              </a:rPr>
              <a:t>Saikia</a:t>
            </a:r>
            <a:r>
              <a:rPr lang="en-US" sz="2400" dirty="0">
                <a:latin typeface="Franklin Gothic Book" pitchFamily="34" charset="0"/>
              </a:rPr>
              <a:t>; Smt. </a:t>
            </a:r>
            <a:r>
              <a:rPr lang="en-US" sz="2400" dirty="0" err="1">
                <a:latin typeface="Franklin Gothic Book" pitchFamily="34" charset="0"/>
              </a:rPr>
              <a:t>Kalpana</a:t>
            </a:r>
            <a:r>
              <a:rPr lang="en-US" sz="2400" dirty="0">
                <a:latin typeface="Franklin Gothic Book" pitchFamily="34" charset="0"/>
              </a:rPr>
              <a:t> </a:t>
            </a:r>
            <a:r>
              <a:rPr lang="en-US" sz="2400" dirty="0" err="1">
                <a:latin typeface="Franklin Gothic Book" pitchFamily="34" charset="0"/>
              </a:rPr>
              <a:t>Baruah</a:t>
            </a:r>
            <a:r>
              <a:rPr lang="en-US" sz="2400" dirty="0">
                <a:latin typeface="Franklin Gothic Book" pitchFamily="34" charset="0"/>
              </a:rPr>
              <a:t>; Dr. </a:t>
            </a:r>
            <a:r>
              <a:rPr lang="en-US" sz="2400" dirty="0" err="1">
                <a:latin typeface="Franklin Gothic Book" pitchFamily="34" charset="0"/>
              </a:rPr>
              <a:t>Bibha</a:t>
            </a:r>
            <a:r>
              <a:rPr lang="en-US" sz="2400" dirty="0">
                <a:latin typeface="Franklin Gothic Book" pitchFamily="34" charset="0"/>
              </a:rPr>
              <a:t> Devi &amp; Smt. </a:t>
            </a:r>
            <a:r>
              <a:rPr lang="en-US" sz="2400" dirty="0" err="1">
                <a:latin typeface="Franklin Gothic Book" pitchFamily="34" charset="0"/>
              </a:rPr>
              <a:t>Nikumoni</a:t>
            </a:r>
            <a:r>
              <a:rPr lang="en-US" sz="2400" dirty="0">
                <a:latin typeface="Franklin Gothic Book" pitchFamily="34" charset="0"/>
              </a:rPr>
              <a:t> </a:t>
            </a:r>
            <a:r>
              <a:rPr lang="en-US" sz="2400" dirty="0" err="1">
                <a:latin typeface="Franklin Gothic Book" pitchFamily="34" charset="0"/>
              </a:rPr>
              <a:t>Mahanta</a:t>
            </a:r>
            <a:r>
              <a:rPr lang="en-US" sz="2400" dirty="0">
                <a:latin typeface="Franklin Gothic Book" pitchFamily="34" charset="0"/>
              </a:rPr>
              <a:t> in the year </a:t>
            </a:r>
            <a:r>
              <a:rPr lang="en-US" sz="2400" dirty="0" smtClean="0">
                <a:latin typeface="Franklin Gothic Book" pitchFamily="34" charset="0"/>
              </a:rPr>
              <a:t>2003. Term Loan of Rs.500 </a:t>
            </a:r>
            <a:r>
              <a:rPr lang="en-US" sz="2400" dirty="0" err="1" smtClean="0">
                <a:latin typeface="Franklin Gothic Book" pitchFamily="34" charset="0"/>
              </a:rPr>
              <a:t>crore</a:t>
            </a:r>
            <a:r>
              <a:rPr lang="en-US" sz="2400" dirty="0" smtClean="0">
                <a:latin typeface="Franklin Gothic Book" pitchFamily="34" charset="0"/>
              </a:rPr>
              <a:t> was sanctioned by AFC in the year 2023.  </a:t>
            </a:r>
            <a:r>
              <a:rPr lang="en-US" sz="2400" dirty="0">
                <a:latin typeface="Franklin Gothic Book" pitchFamily="34" charset="0"/>
              </a:rPr>
              <a:t>The unit is a 40 bedded Healthcare unit with modern medical diagnostic &amp; treatment facilities. The hospital is now operating from a 5 storied RCC building. The facilities of  CT Scan, MRI and Dialysis are proposed in the subsequent  phases of the expansion program of the hospital unit. </a:t>
            </a:r>
            <a:r>
              <a:rPr lang="en-US" sz="2400" dirty="0" smtClean="0">
                <a:latin typeface="Franklin Gothic Book" pitchFamily="34" charset="0"/>
              </a:rPr>
              <a:t>Smt</a:t>
            </a:r>
            <a:r>
              <a:rPr lang="en-US" sz="2400" dirty="0">
                <a:latin typeface="Franklin Gothic Book" pitchFamily="34" charset="0"/>
              </a:rPr>
              <a:t>. </a:t>
            </a:r>
            <a:r>
              <a:rPr lang="en-US" sz="2400" dirty="0" err="1">
                <a:latin typeface="Franklin Gothic Book" pitchFamily="34" charset="0"/>
              </a:rPr>
              <a:t>Dipti</a:t>
            </a:r>
            <a:r>
              <a:rPr lang="en-US" sz="2400" dirty="0">
                <a:latin typeface="Franklin Gothic Book" pitchFamily="34" charset="0"/>
              </a:rPr>
              <a:t> </a:t>
            </a:r>
            <a:r>
              <a:rPr lang="en-US" sz="2400" dirty="0" err="1">
                <a:latin typeface="Franklin Gothic Book" pitchFamily="34" charset="0"/>
              </a:rPr>
              <a:t>Saikia</a:t>
            </a:r>
            <a:r>
              <a:rPr lang="en-US" sz="2400" dirty="0">
                <a:latin typeface="Franklin Gothic Book" pitchFamily="34" charset="0"/>
              </a:rPr>
              <a:t>; Smt. </a:t>
            </a:r>
            <a:r>
              <a:rPr lang="en-US" sz="2400" dirty="0" err="1">
                <a:latin typeface="Franklin Gothic Book" pitchFamily="34" charset="0"/>
              </a:rPr>
              <a:t>Kalpana</a:t>
            </a:r>
            <a:r>
              <a:rPr lang="en-US" sz="2400" dirty="0">
                <a:latin typeface="Franklin Gothic Book" pitchFamily="34" charset="0"/>
              </a:rPr>
              <a:t> </a:t>
            </a:r>
            <a:r>
              <a:rPr lang="en-US" sz="2400" dirty="0" err="1">
                <a:latin typeface="Franklin Gothic Book" pitchFamily="34" charset="0"/>
              </a:rPr>
              <a:t>Baruah</a:t>
            </a:r>
            <a:r>
              <a:rPr lang="en-US" sz="2400" dirty="0">
                <a:latin typeface="Franklin Gothic Book" pitchFamily="34" charset="0"/>
              </a:rPr>
              <a:t>; Dr. </a:t>
            </a:r>
            <a:r>
              <a:rPr lang="en-US" sz="2400" dirty="0" err="1">
                <a:latin typeface="Franklin Gothic Book" pitchFamily="34" charset="0"/>
              </a:rPr>
              <a:t>Bibha</a:t>
            </a:r>
            <a:r>
              <a:rPr lang="en-US" sz="2400" dirty="0">
                <a:latin typeface="Franklin Gothic Book" pitchFamily="34" charset="0"/>
              </a:rPr>
              <a:t> Devi &amp; Smt. </a:t>
            </a:r>
            <a:r>
              <a:rPr lang="en-US" sz="2400" dirty="0" err="1">
                <a:latin typeface="Franklin Gothic Book" pitchFamily="34" charset="0"/>
              </a:rPr>
              <a:t>Nikumoni</a:t>
            </a:r>
            <a:r>
              <a:rPr lang="en-US" sz="2400" dirty="0">
                <a:latin typeface="Franklin Gothic Book" pitchFamily="34" charset="0"/>
              </a:rPr>
              <a:t> </a:t>
            </a:r>
            <a:r>
              <a:rPr lang="en-US" sz="2400" dirty="0" err="1">
                <a:latin typeface="Franklin Gothic Book" pitchFamily="34" charset="0"/>
              </a:rPr>
              <a:t>Mahanta</a:t>
            </a:r>
            <a:r>
              <a:rPr lang="en-US" sz="2400" dirty="0">
                <a:latin typeface="Franklin Gothic Book" pitchFamily="34" charset="0"/>
              </a:rPr>
              <a:t> are being conferred with the “Best Woman Entrepreneur” award.”</a:t>
            </a:r>
          </a:p>
          <a:p>
            <a:pPr marL="0" indent="0" algn="just">
              <a:buNone/>
            </a:pPr>
            <a:endParaRPr lang="en-US" sz="2600" dirty="0">
              <a:latin typeface="Franklin Gothic Book" pitchFamily="34" charset="0"/>
            </a:endParaRPr>
          </a:p>
          <a:p>
            <a:pPr marL="0" indent="0" algn="just">
              <a:buNone/>
            </a:pPr>
            <a:endParaRPr lang="en-US" sz="3500" b="1" dirty="0">
              <a:latin typeface="Franklin Gothic Book" pitchFamily="34" charset="0"/>
            </a:endParaRPr>
          </a:p>
        </p:txBody>
      </p:sp>
    </p:spTree>
    <p:extLst>
      <p:ext uri="{BB962C8B-B14F-4D97-AF65-F5344CB8AC3E}">
        <p14:creationId xmlns:p14="http://schemas.microsoft.com/office/powerpoint/2010/main" val="10178347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Assam </a:t>
            </a:r>
            <a:r>
              <a:rPr lang="en-US" sz="4900" b="1" dirty="0">
                <a:latin typeface="Franklin Gothic Medium" pitchFamily="34" charset="0"/>
              </a:rPr>
              <a:t>Financial Corporation </a:t>
            </a:r>
            <a:r>
              <a:rPr lang="en-US" sz="4900" b="1" dirty="0" smtClean="0">
                <a:latin typeface="Franklin Gothic Medium" pitchFamily="34" charset="0"/>
              </a:rPr>
              <a:t>{AFC</a:t>
            </a:r>
            <a:r>
              <a:rPr lang="en-US" sz="4900" b="1" dirty="0">
                <a:latin typeface="Franklin Gothic Medium" pitchFamily="34" charset="0"/>
              </a:rPr>
              <a:t>}, </a:t>
            </a:r>
            <a:r>
              <a:rPr lang="en-US" sz="4900" b="1" dirty="0" smtClean="0">
                <a:latin typeface="Franklin Gothic Medium" pitchFamily="34" charset="0"/>
              </a:rPr>
              <a:t>Guwahati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b="1" dirty="0" smtClean="0">
                <a:latin typeface="Franklin Gothic Book" pitchFamily="34" charset="0"/>
              </a:rPr>
              <a:t>M/s </a:t>
            </a:r>
            <a:r>
              <a:rPr lang="en-US" b="1" dirty="0" err="1" smtClean="0">
                <a:latin typeface="Franklin Gothic Book" pitchFamily="34" charset="0"/>
              </a:rPr>
              <a:t>Leela</a:t>
            </a:r>
            <a:r>
              <a:rPr lang="en-US" b="1" dirty="0" smtClean="0">
                <a:latin typeface="Franklin Gothic Book" pitchFamily="34" charset="0"/>
              </a:rPr>
              <a:t> Guest House</a:t>
            </a:r>
            <a:endParaRPr lang="en-US" b="1" dirty="0">
              <a:latin typeface="Franklin Gothic Book"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344615"/>
            <a:ext cx="3962400" cy="390378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026" name="Picture 2" descr="C:\Users\i3\Downloads\WhatsApp Image 2024-12-02 at 17.23.51 (1).jpeg"/>
          <p:cNvPicPr>
            <a:picLocks noChangeAspect="1" noChangeArrowheads="1"/>
          </p:cNvPicPr>
          <p:nvPr/>
        </p:nvPicPr>
        <p:blipFill rotWithShape="1">
          <a:blip r:embed="rId3">
            <a:extLst>
              <a:ext uri="{28A0092B-C50C-407E-A947-70E740481C1C}">
                <a14:useLocalDpi xmlns:a14="http://schemas.microsoft.com/office/drawing/2010/main" val="0"/>
              </a:ext>
            </a:extLst>
          </a:blip>
          <a:srcRect l="131" t="88" r="37" b="189"/>
          <a:stretch/>
        </p:blipFill>
        <p:spPr bwMode="auto">
          <a:xfrm>
            <a:off x="381000" y="2534271"/>
            <a:ext cx="1600200" cy="363792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7" name="Picture 3" descr="C:\Users\i3\Downloads\WhatsApp Image 2024-12-02 at 17.23.51.jpeg"/>
          <p:cNvPicPr>
            <a:picLocks noChangeAspect="1" noChangeArrowheads="1"/>
          </p:cNvPicPr>
          <p:nvPr/>
        </p:nvPicPr>
        <p:blipFill rotWithShape="1">
          <a:blip r:embed="rId4">
            <a:extLst>
              <a:ext uri="{28A0092B-C50C-407E-A947-70E740481C1C}">
                <a14:useLocalDpi xmlns:a14="http://schemas.microsoft.com/office/drawing/2010/main" val="0"/>
              </a:ext>
            </a:extLst>
          </a:blip>
          <a:srcRect l="164" r="201" b="68"/>
          <a:stretch/>
        </p:blipFill>
        <p:spPr bwMode="auto">
          <a:xfrm>
            <a:off x="2286000" y="2534271"/>
            <a:ext cx="1840523" cy="363792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336268"/>
            <a:ext cx="5486400" cy="369332"/>
          </a:xfrm>
          <a:prstGeom prst="rect">
            <a:avLst/>
          </a:prstGeom>
          <a:noFill/>
        </p:spPr>
        <p:txBody>
          <a:bodyPr wrap="square" rtlCol="0">
            <a:spAutoFit/>
          </a:bodyPr>
          <a:lstStyle/>
          <a:p>
            <a:pPr lvl="0" algn="ctr"/>
            <a:r>
              <a:rPr lang="en-US" b="1" dirty="0" smtClean="0">
                <a:latin typeface="Franklin Gothic Book" pitchFamily="34" charset="0"/>
              </a:rPr>
              <a:t>Shri </a:t>
            </a:r>
            <a:r>
              <a:rPr lang="en-US" b="1" dirty="0">
                <a:latin typeface="Franklin Gothic Book" pitchFamily="34" charset="0"/>
              </a:rPr>
              <a:t>Ravi </a:t>
            </a:r>
            <a:r>
              <a:rPr lang="en-US" b="1" dirty="0" err="1">
                <a:latin typeface="Franklin Gothic Book" pitchFamily="34" charset="0"/>
              </a:rPr>
              <a:t>Bhushan</a:t>
            </a:r>
            <a:r>
              <a:rPr lang="en-US" b="1" dirty="0">
                <a:latin typeface="Franklin Gothic Book" pitchFamily="34" charset="0"/>
              </a:rPr>
              <a:t> Mishra </a:t>
            </a:r>
            <a:r>
              <a:rPr lang="en-US" b="1" dirty="0" smtClean="0">
                <a:latin typeface="Franklin Gothic Book" pitchFamily="34" charset="0"/>
              </a:rPr>
              <a:t>&amp; Shri </a:t>
            </a:r>
            <a:r>
              <a:rPr lang="en-US" b="1" dirty="0" err="1">
                <a:latin typeface="Franklin Gothic Book" pitchFamily="34" charset="0"/>
              </a:rPr>
              <a:t>Krishan</a:t>
            </a:r>
            <a:r>
              <a:rPr lang="en-US" b="1" dirty="0">
                <a:latin typeface="Franklin Gothic Book" pitchFamily="34" charset="0"/>
              </a:rPr>
              <a:t> Kant </a:t>
            </a:r>
            <a:r>
              <a:rPr lang="en-US" b="1" dirty="0" smtClean="0">
                <a:latin typeface="Franklin Gothic Book" pitchFamily="34" charset="0"/>
              </a:rPr>
              <a:t>Mishra</a:t>
            </a:r>
            <a:endParaRPr lang="en-US" b="1" dirty="0">
              <a:latin typeface="Franklin Gothic Book" pitchFamily="34" charset="0"/>
            </a:endParaRPr>
          </a:p>
        </p:txBody>
      </p:sp>
    </p:spTree>
    <p:extLst>
      <p:ext uri="{BB962C8B-B14F-4D97-AF65-F5344CB8AC3E}">
        <p14:creationId xmlns:p14="http://schemas.microsoft.com/office/powerpoint/2010/main" val="24118414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Assam </a:t>
            </a:r>
            <a:r>
              <a:rPr lang="en-US" sz="4900" b="1" dirty="0">
                <a:latin typeface="Franklin Gothic Medium" pitchFamily="34" charset="0"/>
              </a:rPr>
              <a:t>Financial Corporation </a:t>
            </a:r>
            <a:r>
              <a:rPr lang="en-US" sz="4900" b="1" dirty="0" smtClean="0">
                <a:latin typeface="Franklin Gothic Medium" pitchFamily="34" charset="0"/>
              </a:rPr>
              <a:t>{AFC</a:t>
            </a:r>
            <a:r>
              <a:rPr lang="en-US" sz="4900" b="1" dirty="0">
                <a:latin typeface="Franklin Gothic Medium" pitchFamily="34" charset="0"/>
              </a:rPr>
              <a:t>}, </a:t>
            </a:r>
            <a:r>
              <a:rPr lang="en-US" sz="4900" b="1" dirty="0" smtClean="0">
                <a:latin typeface="Franklin Gothic Medium" pitchFamily="34" charset="0"/>
              </a:rPr>
              <a:t>Guwahati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b="1" dirty="0" smtClean="0">
                <a:latin typeface="Franklin Gothic Book" pitchFamily="34" charset="0"/>
              </a:rPr>
              <a:t>M/s </a:t>
            </a:r>
            <a:r>
              <a:rPr lang="en-US" b="1" dirty="0" err="1">
                <a:latin typeface="Franklin Gothic Book" pitchFamily="34" charset="0"/>
              </a:rPr>
              <a:t>Leela</a:t>
            </a:r>
            <a:r>
              <a:rPr lang="en-US" b="1" dirty="0">
                <a:latin typeface="Franklin Gothic Book" pitchFamily="34" charset="0"/>
              </a:rPr>
              <a:t> Guest House</a:t>
            </a:r>
          </a:p>
        </p:txBody>
      </p:sp>
      <p:sp>
        <p:nvSpPr>
          <p:cNvPr id="8" name="Content Placeholder 7"/>
          <p:cNvSpPr>
            <a:spLocks noGrp="1"/>
          </p:cNvSpPr>
          <p:nvPr>
            <p:ph idx="1"/>
          </p:nvPr>
        </p:nvSpPr>
        <p:spPr>
          <a:xfrm>
            <a:off x="228600" y="2743200"/>
            <a:ext cx="8763000" cy="3962400"/>
          </a:xfrm>
        </p:spPr>
        <p:txBody>
          <a:bodyPr>
            <a:noAutofit/>
          </a:bodyPr>
          <a:lstStyle/>
          <a:p>
            <a:pPr marL="0" indent="0" algn="just">
              <a:buNone/>
            </a:pPr>
            <a:r>
              <a:rPr lang="en-US" sz="2400" dirty="0">
                <a:latin typeface="Franklin Gothic Book" pitchFamily="34" charset="0"/>
              </a:rPr>
              <a:t>M/s </a:t>
            </a:r>
            <a:r>
              <a:rPr lang="en-US" sz="2400" dirty="0" err="1">
                <a:latin typeface="Franklin Gothic Book" pitchFamily="34" charset="0"/>
              </a:rPr>
              <a:t>Leela</a:t>
            </a:r>
            <a:r>
              <a:rPr lang="en-US" sz="2400" dirty="0">
                <a:latin typeface="Franklin Gothic Book" pitchFamily="34" charset="0"/>
              </a:rPr>
              <a:t> Guest House established by Shri Ravi </a:t>
            </a:r>
            <a:r>
              <a:rPr lang="en-US" sz="2400" dirty="0" err="1">
                <a:latin typeface="Franklin Gothic Book" pitchFamily="34" charset="0"/>
              </a:rPr>
              <a:t>Bhushan</a:t>
            </a:r>
            <a:r>
              <a:rPr lang="en-US" sz="2400" dirty="0">
                <a:latin typeface="Franklin Gothic Book" pitchFamily="34" charset="0"/>
              </a:rPr>
              <a:t> Mishra &amp; Shri </a:t>
            </a:r>
            <a:r>
              <a:rPr lang="en-US" sz="2400" dirty="0" err="1">
                <a:latin typeface="Franklin Gothic Book" pitchFamily="34" charset="0"/>
              </a:rPr>
              <a:t>Krishan</a:t>
            </a:r>
            <a:r>
              <a:rPr lang="en-US" sz="2400" dirty="0">
                <a:latin typeface="Franklin Gothic Book" pitchFamily="34" charset="0"/>
              </a:rPr>
              <a:t> Kant </a:t>
            </a:r>
            <a:r>
              <a:rPr lang="en-US" sz="2400" dirty="0" smtClean="0">
                <a:latin typeface="Franklin Gothic Book" pitchFamily="34" charset="0"/>
              </a:rPr>
              <a:t>Mishra in the year 2018 with the financial assistance of Rs.75 lakhs from AFC.  The hotel has 7 double bedded AC rooms and 6 triple bedded AC Rooms and also provides </a:t>
            </a:r>
            <a:r>
              <a:rPr lang="en-US" sz="2400" dirty="0">
                <a:latin typeface="Franklin Gothic Book" pitchFamily="34" charset="0"/>
              </a:rPr>
              <a:t>Internet facility</a:t>
            </a:r>
            <a:r>
              <a:rPr lang="en-US" sz="2400" dirty="0" smtClean="0">
                <a:latin typeface="Franklin Gothic Book" pitchFamily="34" charset="0"/>
              </a:rPr>
              <a:t>; EPABX </a:t>
            </a:r>
            <a:r>
              <a:rPr lang="en-US" sz="2400" dirty="0">
                <a:latin typeface="Franklin Gothic Book" pitchFamily="34" charset="0"/>
              </a:rPr>
              <a:t>System</a:t>
            </a:r>
            <a:r>
              <a:rPr lang="en-US" sz="2400" dirty="0" smtClean="0">
                <a:latin typeface="Franklin Gothic Book" pitchFamily="34" charset="0"/>
              </a:rPr>
              <a:t>; Tour Package &amp; Travel Counter. The </a:t>
            </a:r>
            <a:r>
              <a:rPr lang="en-US" sz="2400" dirty="0">
                <a:latin typeface="Franklin Gothic Book" pitchFamily="34" charset="0"/>
              </a:rPr>
              <a:t>hotel unit is running successfully since inception and its track record of repayment with the Corporation is very satisfactory without any default since inception</a:t>
            </a:r>
            <a:r>
              <a:rPr lang="en-US" sz="2400" dirty="0" smtClean="0">
                <a:latin typeface="Franklin Gothic Book" pitchFamily="34" charset="0"/>
              </a:rPr>
              <a:t>. </a:t>
            </a:r>
            <a:r>
              <a:rPr lang="en-US" sz="2400" dirty="0">
                <a:latin typeface="Franklin Gothic Book" pitchFamily="34" charset="0"/>
              </a:rPr>
              <a:t>Shri Ravi </a:t>
            </a:r>
            <a:r>
              <a:rPr lang="en-US" sz="2400" dirty="0" err="1">
                <a:latin typeface="Franklin Gothic Book" pitchFamily="34" charset="0"/>
              </a:rPr>
              <a:t>Bhushan</a:t>
            </a:r>
            <a:r>
              <a:rPr lang="en-US" sz="2400" dirty="0">
                <a:latin typeface="Franklin Gothic Book" pitchFamily="34" charset="0"/>
              </a:rPr>
              <a:t> Mishra &amp; Shri </a:t>
            </a:r>
            <a:r>
              <a:rPr lang="en-US" sz="2400" dirty="0" err="1">
                <a:latin typeface="Franklin Gothic Book" pitchFamily="34" charset="0"/>
              </a:rPr>
              <a:t>Krishan</a:t>
            </a:r>
            <a:r>
              <a:rPr lang="en-US" sz="2400" dirty="0">
                <a:latin typeface="Franklin Gothic Book" pitchFamily="34" charset="0"/>
              </a:rPr>
              <a:t> Kant </a:t>
            </a:r>
            <a:r>
              <a:rPr lang="en-US" sz="2400" dirty="0" smtClean="0">
                <a:latin typeface="Franklin Gothic Book" pitchFamily="34" charset="0"/>
              </a:rPr>
              <a:t>Mishra </a:t>
            </a:r>
            <a:r>
              <a:rPr lang="en-US" sz="2400" dirty="0">
                <a:latin typeface="Franklin Gothic Book" pitchFamily="34" charset="0"/>
              </a:rPr>
              <a:t>are being conferred with “Best Entrepreneur” award.</a:t>
            </a:r>
          </a:p>
          <a:p>
            <a:pPr marL="0" lvl="0" indent="0" algn="just">
              <a:buNone/>
            </a:pPr>
            <a:r>
              <a:rPr lang="en-US" sz="3500" b="1" dirty="0" smtClean="0">
                <a:latin typeface="Franklin Gothic Book" pitchFamily="34" charset="0"/>
              </a:rPr>
              <a:t> </a:t>
            </a:r>
            <a:endParaRPr lang="en-US" sz="3500" b="1" dirty="0">
              <a:latin typeface="Franklin Gothic Book" pitchFamily="34" charset="0"/>
            </a:endParaRPr>
          </a:p>
          <a:p>
            <a:pPr marL="0" indent="0" algn="just">
              <a:buNone/>
            </a:pPr>
            <a:r>
              <a:rPr lang="en-US" sz="3500" b="1" dirty="0" smtClean="0">
                <a:latin typeface="Franklin Gothic Book" pitchFamily="34" charset="0"/>
              </a:rPr>
              <a:t> </a:t>
            </a:r>
            <a:endParaRPr lang="en-US" sz="3500" b="1" dirty="0">
              <a:latin typeface="Franklin Gothic Book" pitchFamily="34" charset="0"/>
            </a:endParaRPr>
          </a:p>
        </p:txBody>
      </p:sp>
    </p:spTree>
    <p:extLst>
      <p:ext uri="{BB962C8B-B14F-4D97-AF65-F5344CB8AC3E}">
        <p14:creationId xmlns:p14="http://schemas.microsoft.com/office/powerpoint/2010/main" val="96673407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Assam </a:t>
            </a:r>
            <a:r>
              <a:rPr lang="en-US" sz="4900" b="1" dirty="0">
                <a:latin typeface="Franklin Gothic Medium" pitchFamily="34" charset="0"/>
              </a:rPr>
              <a:t>Financial Corporation </a:t>
            </a:r>
            <a:r>
              <a:rPr lang="en-US" sz="4900" b="1" dirty="0" smtClean="0">
                <a:latin typeface="Franklin Gothic Medium" pitchFamily="34" charset="0"/>
              </a:rPr>
              <a:t>{AFC</a:t>
            </a:r>
            <a:r>
              <a:rPr lang="en-US" sz="4900" b="1" dirty="0">
                <a:latin typeface="Franklin Gothic Medium" pitchFamily="34" charset="0"/>
              </a:rPr>
              <a:t>}, </a:t>
            </a:r>
            <a:r>
              <a:rPr lang="en-US" sz="4900" b="1" dirty="0" smtClean="0">
                <a:latin typeface="Franklin Gothic Medium" pitchFamily="34" charset="0"/>
              </a:rPr>
              <a:t>Guwahati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R.J. Industries &amp; Construction</a:t>
            </a:r>
          </a:p>
        </p:txBody>
      </p:sp>
      <p:pic>
        <p:nvPicPr>
          <p:cNvPr id="6146" name="Picture 2" descr="C:\Users\i3\Downloads\WhatsApp Image 2024-11-30 at 14.59.05 (1).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0"/>
          <a:stretch/>
        </p:blipFill>
        <p:spPr bwMode="auto">
          <a:xfrm>
            <a:off x="304800" y="4191000"/>
            <a:ext cx="1600200" cy="1905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147" name="Picture 3" descr="C:\Users\i3\Downloads\WhatsApp Image 2024-11-30 at 14.59.05.jpeg"/>
          <p:cNvPicPr>
            <a:picLocks noChangeAspect="1" noChangeArrowheads="1"/>
          </p:cNvPicPr>
          <p:nvPr/>
        </p:nvPicPr>
        <p:blipFill rotWithShape="1">
          <a:blip r:embed="rId3">
            <a:extLst>
              <a:ext uri="{28A0092B-C50C-407E-A947-70E740481C1C}">
                <a14:useLocalDpi xmlns:a14="http://schemas.microsoft.com/office/drawing/2010/main" val="0"/>
              </a:ext>
            </a:extLst>
          </a:blip>
          <a:srcRect l="370" t="259" r="197" b="184"/>
          <a:stretch/>
        </p:blipFill>
        <p:spPr bwMode="auto">
          <a:xfrm>
            <a:off x="304800" y="2286000"/>
            <a:ext cx="1600200" cy="164869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149" name="Picture 5" descr="C:\Users\i3\Downloads\WhatsApp Image 2024-11-30 at 14.59.06 (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286000"/>
            <a:ext cx="6477000" cy="1905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150" name="Picture 6" descr="C:\Users\i3\Downloads\WhatsApp Image 2024-11-30 at 14.59.08.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4419601"/>
            <a:ext cx="6477000" cy="1905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 name="TextBox 3"/>
          <p:cNvSpPr txBox="1"/>
          <p:nvPr/>
        </p:nvSpPr>
        <p:spPr>
          <a:xfrm>
            <a:off x="0" y="6211669"/>
            <a:ext cx="25908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Franklin Gothic Book" pitchFamily="34" charset="0"/>
              </a:rPr>
              <a:t>Shri </a:t>
            </a:r>
            <a:r>
              <a:rPr lang="en-US" b="1" dirty="0" err="1">
                <a:latin typeface="Franklin Gothic Book" pitchFamily="34" charset="0"/>
              </a:rPr>
              <a:t>Jibon</a:t>
            </a:r>
            <a:r>
              <a:rPr lang="en-US" b="1" dirty="0">
                <a:latin typeface="Franklin Gothic Book" pitchFamily="34" charset="0"/>
              </a:rPr>
              <a:t> </a:t>
            </a:r>
            <a:r>
              <a:rPr lang="en-US" b="1" dirty="0" err="1" smtClean="0">
                <a:latin typeface="Franklin Gothic Book" pitchFamily="34" charset="0"/>
              </a:rPr>
              <a:t>Keot</a:t>
            </a:r>
            <a:r>
              <a:rPr lang="en-US" b="1" dirty="0" smtClean="0">
                <a:latin typeface="Franklin Gothic Book" pitchFamily="34" charset="0"/>
              </a:rPr>
              <a:t> &amp;</a:t>
            </a:r>
            <a:endParaRPr lang="en-US" b="1" dirty="0">
              <a:latin typeface="Franklin Gothic Book" pitchFamily="34" charset="0"/>
            </a:endParaRPr>
          </a:p>
          <a:p>
            <a:r>
              <a:rPr lang="en-US" b="1" dirty="0" smtClean="0">
                <a:latin typeface="Franklin Gothic Book" pitchFamily="34" charset="0"/>
              </a:rPr>
              <a:t>Shri </a:t>
            </a:r>
            <a:r>
              <a:rPr lang="en-US" b="1" dirty="0" err="1" smtClean="0">
                <a:latin typeface="Franklin Gothic Book" pitchFamily="34" charset="0"/>
              </a:rPr>
              <a:t>Rinku</a:t>
            </a:r>
            <a:r>
              <a:rPr lang="en-US" b="1" dirty="0" smtClean="0">
                <a:latin typeface="Franklin Gothic Book" pitchFamily="34" charset="0"/>
              </a:rPr>
              <a:t> </a:t>
            </a:r>
            <a:r>
              <a:rPr lang="en-US" b="1" dirty="0" err="1" smtClean="0">
                <a:latin typeface="Franklin Gothic Book" pitchFamily="34" charset="0"/>
              </a:rPr>
              <a:t>Ranjan</a:t>
            </a:r>
            <a:r>
              <a:rPr lang="en-US" b="1" dirty="0" smtClean="0">
                <a:latin typeface="Franklin Gothic Book" pitchFamily="34" charset="0"/>
              </a:rPr>
              <a:t> </a:t>
            </a:r>
            <a:r>
              <a:rPr lang="en-US" b="1" dirty="0" err="1" smtClean="0">
                <a:latin typeface="Franklin Gothic Book" pitchFamily="34" charset="0"/>
              </a:rPr>
              <a:t>Saikia</a:t>
            </a:r>
            <a:endParaRPr lang="en-US" b="1" dirty="0">
              <a:latin typeface="Franklin Gothic Book" pitchFamily="34" charset="0"/>
            </a:endParaRPr>
          </a:p>
        </p:txBody>
      </p:sp>
    </p:spTree>
    <p:extLst>
      <p:ext uri="{BB962C8B-B14F-4D97-AF65-F5344CB8AC3E}">
        <p14:creationId xmlns:p14="http://schemas.microsoft.com/office/powerpoint/2010/main" val="13601077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Assam </a:t>
            </a:r>
            <a:r>
              <a:rPr lang="en-US" sz="4900" b="1" dirty="0">
                <a:latin typeface="Franklin Gothic Medium" pitchFamily="34" charset="0"/>
              </a:rPr>
              <a:t>Financial Corporation </a:t>
            </a:r>
            <a:r>
              <a:rPr lang="en-US" sz="4900" b="1" dirty="0" smtClean="0">
                <a:latin typeface="Franklin Gothic Medium" pitchFamily="34" charset="0"/>
              </a:rPr>
              <a:t>{AFC</a:t>
            </a:r>
            <a:r>
              <a:rPr lang="en-US" sz="4900" b="1" dirty="0">
                <a:latin typeface="Franklin Gothic Medium" pitchFamily="34" charset="0"/>
              </a:rPr>
              <a:t>}, </a:t>
            </a:r>
            <a:r>
              <a:rPr lang="en-US" sz="4900" b="1" dirty="0" smtClean="0">
                <a:latin typeface="Franklin Gothic Medium" pitchFamily="34" charset="0"/>
              </a:rPr>
              <a:t>Guwahati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R.J. Industries &amp; Construction</a:t>
            </a:r>
          </a:p>
        </p:txBody>
      </p:sp>
      <p:sp>
        <p:nvSpPr>
          <p:cNvPr id="8" name="Content Placeholder 7"/>
          <p:cNvSpPr>
            <a:spLocks noGrp="1"/>
          </p:cNvSpPr>
          <p:nvPr>
            <p:ph idx="1"/>
          </p:nvPr>
        </p:nvSpPr>
        <p:spPr>
          <a:xfrm>
            <a:off x="228600" y="3429000"/>
            <a:ext cx="8763000" cy="3276600"/>
          </a:xfrm>
        </p:spPr>
        <p:txBody>
          <a:bodyPr>
            <a:noAutofit/>
          </a:bodyPr>
          <a:lstStyle/>
          <a:p>
            <a:pPr marL="0" indent="0" algn="just">
              <a:buNone/>
            </a:pPr>
            <a:r>
              <a:rPr lang="en-US" sz="2600" dirty="0">
                <a:latin typeface="Franklin Gothic Book" panose="020B0503020102020204" pitchFamily="34" charset="0"/>
              </a:rPr>
              <a:t>M/S R.J. Industries &amp; Construction is a partnership firm established by Shri </a:t>
            </a:r>
            <a:r>
              <a:rPr lang="en-US" sz="2600" dirty="0" err="1">
                <a:latin typeface="Franklin Gothic Book" pitchFamily="34" charset="0"/>
              </a:rPr>
              <a:t>Rinku</a:t>
            </a:r>
            <a:r>
              <a:rPr lang="en-US" sz="2600" dirty="0">
                <a:latin typeface="Franklin Gothic Book" pitchFamily="34" charset="0"/>
              </a:rPr>
              <a:t> </a:t>
            </a:r>
            <a:r>
              <a:rPr lang="en-US" sz="2600" dirty="0" err="1">
                <a:latin typeface="Franklin Gothic Book" pitchFamily="34" charset="0"/>
              </a:rPr>
              <a:t>Ranjan</a:t>
            </a:r>
            <a:r>
              <a:rPr lang="en-US" sz="2600" dirty="0">
                <a:latin typeface="Franklin Gothic Book" pitchFamily="34" charset="0"/>
              </a:rPr>
              <a:t> </a:t>
            </a:r>
            <a:r>
              <a:rPr lang="en-US" sz="2600" dirty="0" err="1">
                <a:latin typeface="Franklin Gothic Book" pitchFamily="34" charset="0"/>
              </a:rPr>
              <a:t>Saikia</a:t>
            </a:r>
            <a:r>
              <a:rPr lang="en-US" sz="2600" dirty="0">
                <a:latin typeface="Franklin Gothic Book" pitchFamily="34" charset="0"/>
              </a:rPr>
              <a:t> and Shri </a:t>
            </a:r>
            <a:r>
              <a:rPr lang="en-US" sz="2600" dirty="0" err="1">
                <a:latin typeface="Franklin Gothic Book" pitchFamily="34" charset="0"/>
              </a:rPr>
              <a:t>Jibon</a:t>
            </a:r>
            <a:r>
              <a:rPr lang="en-US" sz="2600" dirty="0">
                <a:latin typeface="Franklin Gothic Book" pitchFamily="34" charset="0"/>
              </a:rPr>
              <a:t> </a:t>
            </a:r>
            <a:r>
              <a:rPr lang="en-US" sz="2600" dirty="0" err="1">
                <a:latin typeface="Franklin Gothic Book" pitchFamily="34" charset="0"/>
              </a:rPr>
              <a:t>Keot</a:t>
            </a:r>
            <a:r>
              <a:rPr lang="en-US" sz="2600" dirty="0">
                <a:latin typeface="Franklin Gothic Book" pitchFamily="34" charset="0"/>
              </a:rPr>
              <a:t>, in the 24th March 2023 with financial assistance from AFC.  The unit specializes in stone crushers</a:t>
            </a:r>
            <a:r>
              <a:rPr lang="en-US" sz="2600" dirty="0" smtClean="0">
                <a:latin typeface="Franklin Gothic Book" pitchFamily="34" charset="0"/>
              </a:rPr>
              <a:t>. </a:t>
            </a:r>
            <a:r>
              <a:rPr lang="en-US" sz="2600" dirty="0">
                <a:latin typeface="Franklin Gothic Book" pitchFamily="34" charset="0"/>
              </a:rPr>
              <a:t>Shri </a:t>
            </a:r>
            <a:r>
              <a:rPr lang="en-US" sz="2600" dirty="0" err="1">
                <a:latin typeface="Franklin Gothic Book" pitchFamily="34" charset="0"/>
              </a:rPr>
              <a:t>Rinku</a:t>
            </a:r>
            <a:r>
              <a:rPr lang="en-US" sz="2600" dirty="0">
                <a:latin typeface="Franklin Gothic Book" pitchFamily="34" charset="0"/>
              </a:rPr>
              <a:t> </a:t>
            </a:r>
            <a:r>
              <a:rPr lang="en-US" sz="2600" dirty="0" err="1">
                <a:latin typeface="Franklin Gothic Book" pitchFamily="34" charset="0"/>
              </a:rPr>
              <a:t>Ranjan</a:t>
            </a:r>
            <a:r>
              <a:rPr lang="en-US" sz="2600" dirty="0">
                <a:latin typeface="Franklin Gothic Book" pitchFamily="34" charset="0"/>
              </a:rPr>
              <a:t> </a:t>
            </a:r>
            <a:r>
              <a:rPr lang="en-US" sz="2600" dirty="0" err="1">
                <a:latin typeface="Franklin Gothic Book" pitchFamily="34" charset="0"/>
              </a:rPr>
              <a:t>Saikia</a:t>
            </a:r>
            <a:r>
              <a:rPr lang="en-US" sz="2600" dirty="0">
                <a:latin typeface="Franklin Gothic Book" pitchFamily="34" charset="0"/>
              </a:rPr>
              <a:t> and Shri </a:t>
            </a:r>
            <a:r>
              <a:rPr lang="en-US" sz="2600" dirty="0" err="1">
                <a:latin typeface="Franklin Gothic Book" pitchFamily="34" charset="0"/>
              </a:rPr>
              <a:t>Jibon</a:t>
            </a:r>
            <a:r>
              <a:rPr lang="en-US" sz="2600" dirty="0">
                <a:latin typeface="Franklin Gothic Book" pitchFamily="34" charset="0"/>
              </a:rPr>
              <a:t> </a:t>
            </a:r>
            <a:r>
              <a:rPr lang="en-US" sz="2600" dirty="0" err="1" smtClean="0">
                <a:latin typeface="Franklin Gothic Book" pitchFamily="34" charset="0"/>
              </a:rPr>
              <a:t>Keot</a:t>
            </a:r>
            <a:r>
              <a:rPr lang="en-US" sz="2600" dirty="0">
                <a:latin typeface="Franklin Gothic Book" pitchFamily="34" charset="0"/>
              </a:rPr>
              <a:t> </a:t>
            </a:r>
            <a:r>
              <a:rPr lang="en-US" sz="2600" dirty="0" smtClean="0">
                <a:latin typeface="Franklin Gothic Book" panose="020B0503020102020204" pitchFamily="34" charset="0"/>
              </a:rPr>
              <a:t>are being conferred with “Best </a:t>
            </a:r>
            <a:r>
              <a:rPr lang="en-US" sz="2600" dirty="0">
                <a:latin typeface="Franklin Gothic Book" pitchFamily="34" charset="0"/>
              </a:rPr>
              <a:t>Entrepreneur” award.</a:t>
            </a:r>
          </a:p>
        </p:txBody>
      </p:sp>
    </p:spTree>
    <p:extLst>
      <p:ext uri="{BB962C8B-B14F-4D97-AF65-F5344CB8AC3E}">
        <p14:creationId xmlns:p14="http://schemas.microsoft.com/office/powerpoint/2010/main" val="9720947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Assam </a:t>
            </a:r>
            <a:r>
              <a:rPr lang="en-US" sz="4900" b="1" dirty="0">
                <a:latin typeface="Franklin Gothic Medium" pitchFamily="34" charset="0"/>
              </a:rPr>
              <a:t>Financial Corporation </a:t>
            </a:r>
            <a:r>
              <a:rPr lang="en-US" sz="4900" b="1" dirty="0" smtClean="0">
                <a:latin typeface="Franklin Gothic Medium" pitchFamily="34" charset="0"/>
              </a:rPr>
              <a:t>{AFC</a:t>
            </a:r>
            <a:r>
              <a:rPr lang="en-US" sz="4900" b="1" dirty="0">
                <a:latin typeface="Franklin Gothic Medium" pitchFamily="34" charset="0"/>
              </a:rPr>
              <a:t>}, </a:t>
            </a:r>
            <a:r>
              <a:rPr lang="en-US" sz="4900" b="1" dirty="0" smtClean="0">
                <a:latin typeface="Franklin Gothic Medium" pitchFamily="34" charset="0"/>
              </a:rPr>
              <a:t>Guwahati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Hotel Padma Plaza</a:t>
            </a:r>
          </a:p>
        </p:txBody>
      </p:sp>
      <p:pic>
        <p:nvPicPr>
          <p:cNvPr id="5122" name="Picture 2" descr="C:\Users\i3\Downloads\WhatsApp Image 2024-11-30 at 14.59.03 (1).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971800"/>
            <a:ext cx="2026920" cy="2895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3" name="Picture 3" descr="C:\Users\i3\Downloads\WhatsApp Image 2024-11-30 at 14.59.04.jpeg"/>
          <p:cNvPicPr>
            <a:picLocks noChangeAspect="1" noChangeArrowheads="1"/>
          </p:cNvPicPr>
          <p:nvPr/>
        </p:nvPicPr>
        <p:blipFill rotWithShape="1">
          <a:blip r:embed="rId3">
            <a:extLst>
              <a:ext uri="{28A0092B-C50C-407E-A947-70E740481C1C}">
                <a14:useLocalDpi xmlns:a14="http://schemas.microsoft.com/office/drawing/2010/main" val="0"/>
              </a:ext>
            </a:extLst>
          </a:blip>
          <a:srcRect b="76"/>
          <a:stretch/>
        </p:blipFill>
        <p:spPr bwMode="auto">
          <a:xfrm>
            <a:off x="2971800" y="2286000"/>
            <a:ext cx="5638800" cy="43815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943600"/>
            <a:ext cx="2895600" cy="400110"/>
          </a:xfrm>
          <a:prstGeom prst="rect">
            <a:avLst/>
          </a:prstGeom>
          <a:noFill/>
        </p:spPr>
        <p:txBody>
          <a:bodyPr wrap="square" rtlCol="0">
            <a:spAutoFit/>
          </a:bodyPr>
          <a:lstStyle/>
          <a:p>
            <a:pPr algn="ctr"/>
            <a:r>
              <a:rPr lang="en-US" sz="2000" b="1" dirty="0" smtClean="0">
                <a:latin typeface="Franklin Gothic Book" pitchFamily="34" charset="0"/>
              </a:rPr>
              <a:t>Dr. (Shri) </a:t>
            </a:r>
            <a:r>
              <a:rPr lang="en-US" sz="2000" b="1" dirty="0" err="1" smtClean="0">
                <a:latin typeface="Franklin Gothic Book" pitchFamily="34" charset="0"/>
              </a:rPr>
              <a:t>Biren</a:t>
            </a:r>
            <a:r>
              <a:rPr lang="en-US" sz="2000" b="1" dirty="0" smtClean="0">
                <a:latin typeface="Franklin Gothic Book" pitchFamily="34" charset="0"/>
              </a:rPr>
              <a:t> </a:t>
            </a:r>
            <a:r>
              <a:rPr lang="en-US" sz="2000" b="1" dirty="0" err="1" smtClean="0">
                <a:latin typeface="Franklin Gothic Book" pitchFamily="34" charset="0"/>
              </a:rPr>
              <a:t>Padun</a:t>
            </a:r>
            <a:endParaRPr lang="en-US" sz="2000" b="1" dirty="0">
              <a:latin typeface="Franklin Gothic Book" pitchFamily="34" charset="0"/>
            </a:endParaRPr>
          </a:p>
        </p:txBody>
      </p:sp>
    </p:spTree>
    <p:extLst>
      <p:ext uri="{BB962C8B-B14F-4D97-AF65-F5344CB8AC3E}">
        <p14:creationId xmlns:p14="http://schemas.microsoft.com/office/powerpoint/2010/main" val="229302434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Assam </a:t>
            </a:r>
            <a:r>
              <a:rPr lang="en-US" sz="4900" b="1" dirty="0">
                <a:latin typeface="Franklin Gothic Medium" pitchFamily="34" charset="0"/>
              </a:rPr>
              <a:t>Financial Corporation </a:t>
            </a:r>
            <a:r>
              <a:rPr lang="en-US" sz="4900" b="1" dirty="0" smtClean="0">
                <a:latin typeface="Franklin Gothic Medium" pitchFamily="34" charset="0"/>
              </a:rPr>
              <a:t>{AFC</a:t>
            </a:r>
            <a:r>
              <a:rPr lang="en-US" sz="4900" b="1" dirty="0">
                <a:latin typeface="Franklin Gothic Medium" pitchFamily="34" charset="0"/>
              </a:rPr>
              <a:t>}, </a:t>
            </a:r>
            <a:r>
              <a:rPr lang="en-US" sz="4900" b="1" dirty="0" smtClean="0">
                <a:latin typeface="Franklin Gothic Medium" pitchFamily="34" charset="0"/>
              </a:rPr>
              <a:t>Guwahati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Hotel Padma Plaza</a:t>
            </a:r>
          </a:p>
        </p:txBody>
      </p:sp>
      <p:sp>
        <p:nvSpPr>
          <p:cNvPr id="8" name="Content Placeholder 7"/>
          <p:cNvSpPr>
            <a:spLocks noGrp="1"/>
          </p:cNvSpPr>
          <p:nvPr>
            <p:ph idx="1"/>
          </p:nvPr>
        </p:nvSpPr>
        <p:spPr>
          <a:xfrm>
            <a:off x="228600" y="3505200"/>
            <a:ext cx="8763000" cy="3200400"/>
          </a:xfrm>
        </p:spPr>
        <p:txBody>
          <a:bodyPr>
            <a:noAutofit/>
          </a:bodyPr>
          <a:lstStyle/>
          <a:p>
            <a:pPr marL="0" indent="0" algn="just">
              <a:buNone/>
            </a:pPr>
            <a:r>
              <a:rPr lang="en-US" sz="2600" dirty="0">
                <a:latin typeface="Franklin Gothic Book" panose="020B0503020102020204" pitchFamily="34" charset="0"/>
              </a:rPr>
              <a:t>Dr. </a:t>
            </a:r>
            <a:r>
              <a:rPr lang="en-US" sz="2600" dirty="0" smtClean="0">
                <a:latin typeface="Franklin Gothic Book" pitchFamily="34" charset="0"/>
              </a:rPr>
              <a:t>(Shri) </a:t>
            </a:r>
            <a:r>
              <a:rPr lang="en-US" sz="2600" dirty="0" err="1" smtClean="0">
                <a:latin typeface="Franklin Gothic Book" pitchFamily="34" charset="0"/>
              </a:rPr>
              <a:t>Biren</a:t>
            </a:r>
            <a:r>
              <a:rPr lang="en-US" sz="2600" dirty="0" smtClean="0">
                <a:latin typeface="Franklin Gothic Book" pitchFamily="34" charset="0"/>
              </a:rPr>
              <a:t> </a:t>
            </a:r>
            <a:r>
              <a:rPr lang="en-US" sz="2600" dirty="0" err="1">
                <a:latin typeface="Franklin Gothic Book" pitchFamily="34" charset="0"/>
              </a:rPr>
              <a:t>P</a:t>
            </a:r>
            <a:r>
              <a:rPr lang="en-US" sz="2600" dirty="0" err="1" smtClean="0">
                <a:latin typeface="Franklin Gothic Book" pitchFamily="34" charset="0"/>
              </a:rPr>
              <a:t>adun</a:t>
            </a:r>
            <a:r>
              <a:rPr lang="en-US" sz="2600" dirty="0" smtClean="0">
                <a:latin typeface="Franklin Gothic Book" pitchFamily="34" charset="0"/>
              </a:rPr>
              <a:t> </a:t>
            </a:r>
            <a:r>
              <a:rPr lang="en-US" sz="2600" dirty="0">
                <a:latin typeface="Franklin Gothic Book" pitchFamily="34" charset="0"/>
              </a:rPr>
              <a:t>established </a:t>
            </a:r>
            <a:r>
              <a:rPr lang="en-US" sz="2600" dirty="0" smtClean="0">
                <a:latin typeface="Franklin Gothic Book" pitchFamily="34" charset="0"/>
              </a:rPr>
              <a:t>M/s </a:t>
            </a:r>
            <a:r>
              <a:rPr lang="en-US" sz="2600" dirty="0">
                <a:latin typeface="Franklin Gothic Book" pitchFamily="34" charset="0"/>
              </a:rPr>
              <a:t>Hotel Padma Plaza in the year 2017 with financial assistance from AFC. M/S Hotel Padma Plaza, is located on Main Road, </a:t>
            </a:r>
            <a:r>
              <a:rPr lang="en-US" sz="2600" dirty="0" err="1">
                <a:latin typeface="Franklin Gothic Book" pitchFamily="34" charset="0"/>
              </a:rPr>
              <a:t>Silapathar</a:t>
            </a:r>
            <a:r>
              <a:rPr lang="en-US" sz="2600" dirty="0">
                <a:latin typeface="Franklin Gothic Book" pitchFamily="34" charset="0"/>
              </a:rPr>
              <a:t>, near </a:t>
            </a:r>
            <a:r>
              <a:rPr lang="en-US" sz="2600" dirty="0" err="1">
                <a:latin typeface="Franklin Gothic Book" pitchFamily="34" charset="0"/>
              </a:rPr>
              <a:t>Essar</a:t>
            </a:r>
            <a:r>
              <a:rPr lang="en-US" sz="2600" dirty="0">
                <a:latin typeface="Franklin Gothic Book" pitchFamily="34" charset="0"/>
              </a:rPr>
              <a:t> Petrol Depot in </a:t>
            </a:r>
            <a:r>
              <a:rPr lang="en-US" sz="2600" dirty="0" err="1">
                <a:latin typeface="Franklin Gothic Book" pitchFamily="34" charset="0"/>
              </a:rPr>
              <a:t>Dhemaji</a:t>
            </a:r>
            <a:r>
              <a:rPr lang="en-US" sz="2600" dirty="0">
                <a:latin typeface="Franklin Gothic Book" pitchFamily="34" charset="0"/>
              </a:rPr>
              <a:t>, Assam. The unit works in service industry</a:t>
            </a:r>
            <a:r>
              <a:rPr lang="en-US" sz="2600" dirty="0" smtClean="0">
                <a:latin typeface="Franklin Gothic Book" pitchFamily="34" charset="0"/>
              </a:rPr>
              <a:t>. </a:t>
            </a:r>
            <a:r>
              <a:rPr lang="en-US" sz="2600" dirty="0">
                <a:latin typeface="Franklin Gothic Book" pitchFamily="34" charset="0"/>
              </a:rPr>
              <a:t>Dr. </a:t>
            </a:r>
            <a:r>
              <a:rPr lang="en-US" sz="2600" dirty="0" smtClean="0">
                <a:latin typeface="Franklin Gothic Book" pitchFamily="34" charset="0"/>
              </a:rPr>
              <a:t>(Shri) </a:t>
            </a:r>
            <a:r>
              <a:rPr lang="en-US" sz="2600" dirty="0" err="1" smtClean="0">
                <a:latin typeface="Franklin Gothic Book" pitchFamily="34" charset="0"/>
              </a:rPr>
              <a:t>Biren</a:t>
            </a:r>
            <a:r>
              <a:rPr lang="en-US" sz="2600" dirty="0" smtClean="0">
                <a:latin typeface="Franklin Gothic Book" pitchFamily="34" charset="0"/>
              </a:rPr>
              <a:t> </a:t>
            </a:r>
            <a:r>
              <a:rPr lang="en-US" sz="2600" dirty="0" err="1">
                <a:latin typeface="Franklin Gothic Book" pitchFamily="34" charset="0"/>
              </a:rPr>
              <a:t>Padun</a:t>
            </a:r>
            <a:r>
              <a:rPr lang="en-US" sz="2600" dirty="0">
                <a:latin typeface="Franklin Gothic Book" pitchFamily="34" charset="0"/>
              </a:rPr>
              <a:t> </a:t>
            </a:r>
            <a:r>
              <a:rPr lang="en-US" sz="2600" dirty="0" smtClean="0">
                <a:latin typeface="Franklin Gothic Book" panose="020B0503020102020204" pitchFamily="34" charset="0"/>
              </a:rPr>
              <a:t>is </a:t>
            </a:r>
            <a:r>
              <a:rPr lang="en-US" sz="2600" dirty="0">
                <a:latin typeface="Franklin Gothic Book" panose="020B0503020102020204" pitchFamily="34" charset="0"/>
              </a:rPr>
              <a:t>being awarded as “Best Unit in service industry”.</a:t>
            </a:r>
            <a:endParaRPr lang="en-US" sz="2600" b="1" dirty="0">
              <a:latin typeface="Franklin Gothic Book" pitchFamily="34" charset="0"/>
            </a:endParaRPr>
          </a:p>
        </p:txBody>
      </p:sp>
    </p:spTree>
    <p:extLst>
      <p:ext uri="{BB962C8B-B14F-4D97-AF65-F5344CB8AC3E}">
        <p14:creationId xmlns:p14="http://schemas.microsoft.com/office/powerpoint/2010/main" val="17124119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Assam </a:t>
            </a:r>
            <a:r>
              <a:rPr lang="en-US" sz="4900" b="1" dirty="0">
                <a:latin typeface="Franklin Gothic Medium" pitchFamily="34" charset="0"/>
              </a:rPr>
              <a:t>Financial Corporation </a:t>
            </a:r>
            <a:r>
              <a:rPr lang="en-US" sz="4900" b="1" dirty="0" smtClean="0">
                <a:latin typeface="Franklin Gothic Medium" pitchFamily="34" charset="0"/>
              </a:rPr>
              <a:t>{AFC</a:t>
            </a:r>
            <a:r>
              <a:rPr lang="en-US" sz="4900" b="1" dirty="0">
                <a:latin typeface="Franklin Gothic Medium" pitchFamily="34" charset="0"/>
              </a:rPr>
              <a:t>}, </a:t>
            </a:r>
            <a:r>
              <a:rPr lang="en-US" sz="4900" b="1" dirty="0" smtClean="0">
                <a:latin typeface="Franklin Gothic Medium" pitchFamily="34" charset="0"/>
              </a:rPr>
              <a:t>Guwahati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M.G. Plaza</a:t>
            </a:r>
          </a:p>
        </p:txBody>
      </p:sp>
      <p:pic>
        <p:nvPicPr>
          <p:cNvPr id="1026" name="Picture 2" descr="C:\Users\i3\Downloads\WhatsApp Image 2024-12-01 at 21.12.00.jpe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7" t="110" b="32"/>
          <a:stretch/>
        </p:blipFill>
        <p:spPr bwMode="auto">
          <a:xfrm>
            <a:off x="2743200" y="2438399"/>
            <a:ext cx="3581400" cy="333237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786735"/>
            <a:ext cx="9144000" cy="461665"/>
          </a:xfrm>
          <a:prstGeom prst="rect">
            <a:avLst/>
          </a:prstGeom>
          <a:noFill/>
        </p:spPr>
        <p:txBody>
          <a:bodyPr wrap="square" rtlCol="0">
            <a:spAutoFit/>
          </a:bodyPr>
          <a:lstStyle/>
          <a:p>
            <a:pPr algn="ctr"/>
            <a:r>
              <a:rPr lang="en-US" sz="2400" b="1" dirty="0" smtClean="0">
                <a:latin typeface="Franklin Gothic Book" pitchFamily="34" charset="0"/>
              </a:rPr>
              <a:t>Smt. </a:t>
            </a:r>
            <a:r>
              <a:rPr lang="en-US" sz="2400" b="1" dirty="0" err="1" smtClean="0">
                <a:latin typeface="Franklin Gothic Book" pitchFamily="34" charset="0"/>
              </a:rPr>
              <a:t>Meera</a:t>
            </a:r>
            <a:r>
              <a:rPr lang="en-US" sz="2400" b="1" dirty="0" smtClean="0">
                <a:latin typeface="Franklin Gothic Book" pitchFamily="34" charset="0"/>
              </a:rPr>
              <a:t> Devi</a:t>
            </a:r>
            <a:endParaRPr lang="en-US" sz="2400" b="1" dirty="0">
              <a:latin typeface="Franklin Gothic Book" pitchFamily="34" charset="0"/>
            </a:endParaRPr>
          </a:p>
        </p:txBody>
      </p:sp>
    </p:spTree>
    <p:extLst>
      <p:ext uri="{BB962C8B-B14F-4D97-AF65-F5344CB8AC3E}">
        <p14:creationId xmlns:p14="http://schemas.microsoft.com/office/powerpoint/2010/main" val="16937605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828800"/>
          </a:xfrm>
        </p:spPr>
        <p:txBody>
          <a:bodyPr>
            <a:normAutofit fontScale="90000"/>
          </a:bodyPr>
          <a:lstStyle/>
          <a:p>
            <a:r>
              <a:rPr lang="en-US" sz="4000" b="1" dirty="0" smtClean="0">
                <a:latin typeface="Franklin Gothic Medium" pitchFamily="34" charset="0"/>
              </a:rPr>
              <a:t>Andhra Pradesh State Financial Corporation {APSFC}, Vijayawada</a:t>
            </a:r>
            <a:br>
              <a:rPr lang="en-US" sz="4000" b="1" dirty="0" smtClean="0">
                <a:latin typeface="Franklin Gothic Medium" pitchFamily="34" charset="0"/>
              </a:rPr>
            </a:br>
            <a:r>
              <a:rPr lang="en-US" sz="1200" b="1" dirty="0">
                <a:latin typeface="Franklin Gothic Medium" pitchFamily="34" charset="0"/>
              </a:rPr>
              <a:t> </a:t>
            </a: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b="1" dirty="0" smtClean="0">
                <a:latin typeface="Franklin Gothic Medium" pitchFamily="34" charset="0"/>
              </a:rPr>
              <a:t>M/s </a:t>
            </a:r>
            <a:r>
              <a:rPr lang="en-US" b="1" dirty="0">
                <a:latin typeface="Franklin Gothic Medium" pitchFamily="34" charset="0"/>
              </a:rPr>
              <a:t>PGR </a:t>
            </a:r>
            <a:r>
              <a:rPr lang="en-US" b="1" dirty="0" smtClean="0">
                <a:latin typeface="Franklin Gothic Medium" pitchFamily="34" charset="0"/>
              </a:rPr>
              <a:t>Corrugators</a:t>
            </a:r>
            <a:endParaRPr lang="en-US" b="1" dirty="0">
              <a:latin typeface="Franklin Gothic Medium" pitchFamily="34" charset="0"/>
            </a:endParaRPr>
          </a:p>
        </p:txBody>
      </p:sp>
      <p:sp>
        <p:nvSpPr>
          <p:cNvPr id="3" name="Content Placeholder 2"/>
          <p:cNvSpPr>
            <a:spLocks noGrp="1"/>
          </p:cNvSpPr>
          <p:nvPr>
            <p:ph idx="1"/>
          </p:nvPr>
        </p:nvSpPr>
        <p:spPr>
          <a:xfrm>
            <a:off x="152400" y="2286000"/>
            <a:ext cx="8839200" cy="4800600"/>
          </a:xfrm>
        </p:spPr>
        <p:txBody>
          <a:bodyPr>
            <a:noAutofit/>
          </a:bodyPr>
          <a:lstStyle/>
          <a:p>
            <a:pPr marL="0" indent="0" algn="just">
              <a:buNone/>
            </a:pPr>
            <a:r>
              <a:rPr lang="en-US" sz="2400" dirty="0">
                <a:latin typeface="Franklin Gothic Medium" pitchFamily="34" charset="0"/>
              </a:rPr>
              <a:t>M/s. PGR Corrugators is a proprietary concern established by Shri </a:t>
            </a:r>
            <a:r>
              <a:rPr lang="en-US" sz="2400" dirty="0" smtClean="0">
                <a:latin typeface="Franklin Gothic Medium" pitchFamily="34" charset="0"/>
              </a:rPr>
              <a:t>P. </a:t>
            </a:r>
            <a:r>
              <a:rPr lang="en-US" sz="2400" dirty="0" err="1">
                <a:latin typeface="Franklin Gothic Medium" pitchFamily="34" charset="0"/>
              </a:rPr>
              <a:t>Govinda</a:t>
            </a:r>
            <a:r>
              <a:rPr lang="en-US" sz="2400" dirty="0">
                <a:latin typeface="Franklin Gothic Medium" pitchFamily="34" charset="0"/>
              </a:rPr>
              <a:t> </a:t>
            </a:r>
            <a:r>
              <a:rPr lang="en-US" sz="2400" dirty="0" err="1">
                <a:latin typeface="Franklin Gothic Medium" pitchFamily="34" charset="0"/>
              </a:rPr>
              <a:t>Raju</a:t>
            </a:r>
            <a:r>
              <a:rPr lang="en-US" sz="2400" dirty="0">
                <a:latin typeface="Franklin Gothic Medium" pitchFamily="34" charset="0"/>
              </a:rPr>
              <a:t> and engaged in manufacturing of Corrugated boxes with financial assistance from APSFC.  The product finds extensive use as a packing material to pack fruits, vegetables, eggs, </a:t>
            </a:r>
            <a:r>
              <a:rPr lang="en-US" sz="2400" dirty="0" err="1">
                <a:latin typeface="Franklin Gothic Medium" pitchFamily="34" charset="0"/>
              </a:rPr>
              <a:t>pharma</a:t>
            </a:r>
            <a:r>
              <a:rPr lang="en-US" sz="2400" dirty="0">
                <a:latin typeface="Franklin Gothic Medium" pitchFamily="34" charset="0"/>
              </a:rPr>
              <a:t>/ceramic products, packing of electronic equipment, liquor bottles and all other movable items. Some of the key clients are </a:t>
            </a:r>
            <a:r>
              <a:rPr lang="en-US" sz="2400" dirty="0" err="1">
                <a:latin typeface="Franklin Gothic Medium" pitchFamily="34" charset="0"/>
              </a:rPr>
              <a:t>Parameswari</a:t>
            </a:r>
            <a:r>
              <a:rPr lang="en-US" sz="2400" dirty="0">
                <a:latin typeface="Franklin Gothic Medium" pitchFamily="34" charset="0"/>
              </a:rPr>
              <a:t> Egg dealers, </a:t>
            </a:r>
            <a:r>
              <a:rPr lang="en-US" sz="2400" dirty="0" err="1">
                <a:latin typeface="Franklin Gothic Medium" pitchFamily="34" charset="0"/>
              </a:rPr>
              <a:t>Tanuku</a:t>
            </a:r>
            <a:r>
              <a:rPr lang="en-US" sz="2400" dirty="0">
                <a:latin typeface="Franklin Gothic Medium" pitchFamily="34" charset="0"/>
              </a:rPr>
              <a:t>, Lakshmi Poultry Farms, </a:t>
            </a:r>
            <a:r>
              <a:rPr lang="en-US" sz="2400" dirty="0" err="1">
                <a:latin typeface="Franklin Gothic Medium" pitchFamily="34" charset="0"/>
              </a:rPr>
              <a:t>Tanuku</a:t>
            </a:r>
            <a:r>
              <a:rPr lang="en-US" sz="2400" dirty="0">
                <a:latin typeface="Franklin Gothic Medium" pitchFamily="34" charset="0"/>
              </a:rPr>
              <a:t>, </a:t>
            </a:r>
            <a:r>
              <a:rPr lang="en-US" sz="2400" dirty="0" err="1">
                <a:latin typeface="Franklin Gothic Medium" pitchFamily="34" charset="0"/>
              </a:rPr>
              <a:t>Nihitha</a:t>
            </a:r>
            <a:r>
              <a:rPr lang="en-US" sz="2400" dirty="0">
                <a:latin typeface="Franklin Gothic Medium" pitchFamily="34" charset="0"/>
              </a:rPr>
              <a:t> Egg Traders, </a:t>
            </a:r>
            <a:r>
              <a:rPr lang="en-US" sz="2400" dirty="0" err="1">
                <a:latin typeface="Franklin Gothic Medium" pitchFamily="34" charset="0"/>
              </a:rPr>
              <a:t>Tanuku</a:t>
            </a:r>
            <a:r>
              <a:rPr lang="en-US" sz="2400" dirty="0">
                <a:latin typeface="Franklin Gothic Medium" pitchFamily="34" charset="0"/>
              </a:rPr>
              <a:t>, </a:t>
            </a:r>
            <a:r>
              <a:rPr lang="en-US" sz="2400" dirty="0" err="1">
                <a:latin typeface="Franklin Gothic Medium" pitchFamily="34" charset="0"/>
              </a:rPr>
              <a:t>Radha</a:t>
            </a:r>
            <a:r>
              <a:rPr lang="en-US" sz="2400" dirty="0">
                <a:latin typeface="Franklin Gothic Medium" pitchFamily="34" charset="0"/>
              </a:rPr>
              <a:t> Krishna Edible oils, </a:t>
            </a:r>
            <a:r>
              <a:rPr lang="en-US" sz="2400" dirty="0" err="1">
                <a:latin typeface="Franklin Gothic Medium" pitchFamily="34" charset="0"/>
              </a:rPr>
              <a:t>Vakalapudi</a:t>
            </a:r>
            <a:r>
              <a:rPr lang="en-US" sz="2400" dirty="0">
                <a:latin typeface="Franklin Gothic Medium" pitchFamily="34" charset="0"/>
              </a:rPr>
              <a:t>.  The promoter is providing employment for about 40 people. Shri </a:t>
            </a:r>
            <a:r>
              <a:rPr lang="en-US" sz="2400" dirty="0" smtClean="0">
                <a:latin typeface="Franklin Gothic Medium" pitchFamily="34" charset="0"/>
              </a:rPr>
              <a:t>P. </a:t>
            </a:r>
            <a:r>
              <a:rPr lang="en-US" sz="2400" dirty="0" err="1">
                <a:latin typeface="Franklin Gothic Medium" pitchFamily="34" charset="0"/>
              </a:rPr>
              <a:t>Govinda</a:t>
            </a:r>
            <a:r>
              <a:rPr lang="en-US" sz="2400" dirty="0">
                <a:latin typeface="Franklin Gothic Medium" pitchFamily="34" charset="0"/>
              </a:rPr>
              <a:t> </a:t>
            </a:r>
            <a:r>
              <a:rPr lang="en-US" sz="2400" dirty="0" err="1">
                <a:latin typeface="Franklin Gothic Medium" pitchFamily="34" charset="0"/>
              </a:rPr>
              <a:t>Raju</a:t>
            </a:r>
            <a:r>
              <a:rPr lang="en-US" sz="2400" dirty="0">
                <a:latin typeface="Franklin Gothic Medium" pitchFamily="34" charset="0"/>
              </a:rPr>
              <a:t> is being awarded as “Best Entrepreneur”.</a:t>
            </a:r>
          </a:p>
          <a:p>
            <a:pPr marL="0" indent="0" algn="just">
              <a:buNone/>
            </a:pPr>
            <a:endParaRPr lang="en-US" sz="2550" dirty="0">
              <a:latin typeface="Franklin Gothic Medium" pitchFamily="34" charset="0"/>
            </a:endParaRPr>
          </a:p>
        </p:txBody>
      </p:sp>
    </p:spTree>
    <p:extLst>
      <p:ext uri="{BB962C8B-B14F-4D97-AF65-F5344CB8AC3E}">
        <p14:creationId xmlns:p14="http://schemas.microsoft.com/office/powerpoint/2010/main" val="17270367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Assam </a:t>
            </a:r>
            <a:r>
              <a:rPr lang="en-US" sz="4900" b="1" dirty="0">
                <a:latin typeface="Franklin Gothic Medium" pitchFamily="34" charset="0"/>
              </a:rPr>
              <a:t>Financial Corporation </a:t>
            </a:r>
            <a:r>
              <a:rPr lang="en-US" sz="4900" b="1" dirty="0" smtClean="0">
                <a:latin typeface="Franklin Gothic Medium" pitchFamily="34" charset="0"/>
              </a:rPr>
              <a:t>{AFC</a:t>
            </a:r>
            <a:r>
              <a:rPr lang="en-US" sz="4900" b="1" dirty="0">
                <a:latin typeface="Franklin Gothic Medium" pitchFamily="34" charset="0"/>
              </a:rPr>
              <a:t>}, </a:t>
            </a:r>
            <a:r>
              <a:rPr lang="en-US" sz="4900" b="1" dirty="0" smtClean="0">
                <a:latin typeface="Franklin Gothic Medium" pitchFamily="34" charset="0"/>
              </a:rPr>
              <a:t>Guwahati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M.G. Plaza</a:t>
            </a:r>
          </a:p>
        </p:txBody>
      </p:sp>
      <p:sp>
        <p:nvSpPr>
          <p:cNvPr id="8" name="Content Placeholder 7"/>
          <p:cNvSpPr>
            <a:spLocks noGrp="1"/>
          </p:cNvSpPr>
          <p:nvPr>
            <p:ph idx="1"/>
          </p:nvPr>
        </p:nvSpPr>
        <p:spPr>
          <a:xfrm>
            <a:off x="228600" y="2971800"/>
            <a:ext cx="8763000" cy="3733800"/>
          </a:xfrm>
        </p:spPr>
        <p:txBody>
          <a:bodyPr>
            <a:noAutofit/>
          </a:bodyPr>
          <a:lstStyle/>
          <a:p>
            <a:pPr marL="0" indent="0" algn="just">
              <a:buNone/>
            </a:pPr>
            <a:r>
              <a:rPr lang="en-US" sz="2600" dirty="0">
                <a:latin typeface="Franklin Gothic Book" pitchFamily="34" charset="0"/>
              </a:rPr>
              <a:t>M/s M G Plaza established by Smt. </a:t>
            </a:r>
            <a:r>
              <a:rPr lang="en-US" sz="2600" dirty="0" err="1">
                <a:latin typeface="Franklin Gothic Book" pitchFamily="34" charset="0"/>
              </a:rPr>
              <a:t>Meera</a:t>
            </a:r>
            <a:r>
              <a:rPr lang="en-US" sz="2600" dirty="0">
                <a:latin typeface="Franklin Gothic Book" pitchFamily="34" charset="0"/>
              </a:rPr>
              <a:t> Devi in the year 2018 with financial assistance of Rs.1.25 crore from AFC.  The unit is classified as a micro enterprise for the year 2023-24. M/s M G Plaza is engaged in real estate activities, provides services involving properties owned or leased and located in </a:t>
            </a:r>
            <a:r>
              <a:rPr lang="en-US" sz="2600" dirty="0" err="1">
                <a:latin typeface="Franklin Gothic Book" pitchFamily="34" charset="0"/>
              </a:rPr>
              <a:t>Kamargaon</a:t>
            </a:r>
            <a:r>
              <a:rPr lang="en-US" sz="2600" dirty="0">
                <a:latin typeface="Franklin Gothic Book" pitchFamily="34" charset="0"/>
              </a:rPr>
              <a:t>, </a:t>
            </a:r>
            <a:r>
              <a:rPr lang="en-US" sz="2600" dirty="0" err="1">
                <a:latin typeface="Franklin Gothic Book" pitchFamily="34" charset="0"/>
              </a:rPr>
              <a:t>Biswanath</a:t>
            </a:r>
            <a:r>
              <a:rPr lang="en-US" sz="2600" dirty="0">
                <a:latin typeface="Franklin Gothic Book" pitchFamily="34" charset="0"/>
              </a:rPr>
              <a:t> </a:t>
            </a:r>
            <a:r>
              <a:rPr lang="en-US" sz="2600" dirty="0" err="1">
                <a:latin typeface="Franklin Gothic Book" pitchFamily="34" charset="0"/>
              </a:rPr>
              <a:t>Chariali</a:t>
            </a:r>
            <a:r>
              <a:rPr lang="en-US" sz="2600" dirty="0">
                <a:latin typeface="Franklin Gothic Book" pitchFamily="34" charset="0"/>
              </a:rPr>
              <a:t>, Assam</a:t>
            </a:r>
            <a:r>
              <a:rPr lang="en-US" sz="2600" dirty="0" smtClean="0">
                <a:latin typeface="Franklin Gothic Book" pitchFamily="34" charset="0"/>
              </a:rPr>
              <a:t>. </a:t>
            </a:r>
            <a:r>
              <a:rPr lang="en-US" sz="2600" dirty="0">
                <a:latin typeface="Franklin Gothic Book" pitchFamily="34" charset="0"/>
              </a:rPr>
              <a:t>Smt. </a:t>
            </a:r>
            <a:r>
              <a:rPr lang="en-US" sz="2600" dirty="0" err="1">
                <a:latin typeface="Franklin Gothic Book" pitchFamily="34" charset="0"/>
              </a:rPr>
              <a:t>Meera</a:t>
            </a:r>
            <a:r>
              <a:rPr lang="en-US" sz="2600" dirty="0">
                <a:latin typeface="Franklin Gothic Book" pitchFamily="34" charset="0"/>
              </a:rPr>
              <a:t> Devi is being awarded as “Best Unit in service industry”.</a:t>
            </a:r>
          </a:p>
          <a:p>
            <a:pPr marL="0" indent="0" algn="just">
              <a:buNone/>
            </a:pPr>
            <a:endParaRPr lang="en-US" b="1" dirty="0">
              <a:latin typeface="Franklin Gothic Book" pitchFamily="34" charset="0"/>
            </a:endParaRPr>
          </a:p>
          <a:p>
            <a:pPr marL="0" indent="0" algn="just">
              <a:buNone/>
            </a:pPr>
            <a:endParaRPr lang="en-US" sz="3500" b="1" dirty="0">
              <a:latin typeface="Franklin Gothic Book" pitchFamily="34" charset="0"/>
            </a:endParaRPr>
          </a:p>
        </p:txBody>
      </p:sp>
    </p:spTree>
    <p:extLst>
      <p:ext uri="{BB962C8B-B14F-4D97-AF65-F5344CB8AC3E}">
        <p14:creationId xmlns:p14="http://schemas.microsoft.com/office/powerpoint/2010/main" val="239218104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Assam </a:t>
            </a:r>
            <a:r>
              <a:rPr lang="en-US" sz="4900" b="1" dirty="0">
                <a:latin typeface="Franklin Gothic Medium" pitchFamily="34" charset="0"/>
              </a:rPr>
              <a:t>Financial Corporation </a:t>
            </a:r>
            <a:r>
              <a:rPr lang="en-US" sz="4900" b="1" dirty="0" smtClean="0">
                <a:latin typeface="Franklin Gothic Medium" pitchFamily="34" charset="0"/>
              </a:rPr>
              <a:t>{AFC</a:t>
            </a:r>
            <a:r>
              <a:rPr lang="en-US" sz="4900" b="1" dirty="0">
                <a:latin typeface="Franklin Gothic Medium" pitchFamily="34" charset="0"/>
              </a:rPr>
              <a:t>}, </a:t>
            </a:r>
            <a:r>
              <a:rPr lang="en-US" sz="4900" b="1" dirty="0" smtClean="0">
                <a:latin typeface="Franklin Gothic Medium" pitchFamily="34" charset="0"/>
              </a:rPr>
              <a:t>Guwahati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B. R. </a:t>
            </a:r>
            <a:r>
              <a:rPr lang="en-US" sz="4700" b="1" dirty="0" err="1">
                <a:latin typeface="Franklin Gothic Book" pitchFamily="34" charset="0"/>
              </a:rPr>
              <a:t>Enterpise</a:t>
            </a:r>
            <a:endParaRPr lang="en-US" sz="4700" b="1" dirty="0">
              <a:latin typeface="Franklin Gothic Book" pitchFamily="34" charset="0"/>
            </a:endParaRPr>
          </a:p>
        </p:txBody>
      </p:sp>
      <p:pic>
        <p:nvPicPr>
          <p:cNvPr id="4098" name="Picture 2" descr="C:\Users\i3\Downloads\WhatsApp Image 2024-11-30 at 16.15.16.jpe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 t="222" r="197" b="110"/>
          <a:stretch/>
        </p:blipFill>
        <p:spPr bwMode="auto">
          <a:xfrm>
            <a:off x="381000" y="2667000"/>
            <a:ext cx="2438400" cy="341757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099" name="Picture 3" descr="C:\Users\i3\Downloads\WhatsApp Image 2024-12-02 at 10.56.1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848100" y="1638300"/>
            <a:ext cx="4267200" cy="5715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172200"/>
            <a:ext cx="3048000" cy="430887"/>
          </a:xfrm>
          <a:prstGeom prst="rect">
            <a:avLst/>
          </a:prstGeom>
          <a:noFill/>
        </p:spPr>
        <p:txBody>
          <a:bodyPr wrap="square" rtlCol="0">
            <a:spAutoFit/>
          </a:bodyPr>
          <a:lstStyle/>
          <a:p>
            <a:pPr algn="ctr"/>
            <a:r>
              <a:rPr lang="en-US" sz="2200" b="1" dirty="0" smtClean="0">
                <a:latin typeface="Franklin Gothic Book" pitchFamily="34" charset="0"/>
              </a:rPr>
              <a:t>Shri </a:t>
            </a:r>
            <a:r>
              <a:rPr lang="en-US" sz="2200" b="1" dirty="0" err="1" smtClean="0">
                <a:latin typeface="Franklin Gothic Book" pitchFamily="34" charset="0"/>
              </a:rPr>
              <a:t>Rajib</a:t>
            </a:r>
            <a:r>
              <a:rPr lang="en-US" sz="2200" b="1" dirty="0" smtClean="0">
                <a:latin typeface="Franklin Gothic Book" pitchFamily="34" charset="0"/>
              </a:rPr>
              <a:t> </a:t>
            </a:r>
            <a:r>
              <a:rPr lang="en-US" sz="2200" b="1" dirty="0" err="1" smtClean="0">
                <a:latin typeface="Franklin Gothic Book" pitchFamily="34" charset="0"/>
              </a:rPr>
              <a:t>Kalita</a:t>
            </a:r>
            <a:endParaRPr lang="en-US" sz="2200" b="1" dirty="0">
              <a:latin typeface="Franklin Gothic Book" pitchFamily="34" charset="0"/>
            </a:endParaRPr>
          </a:p>
        </p:txBody>
      </p:sp>
    </p:spTree>
    <p:extLst>
      <p:ext uri="{BB962C8B-B14F-4D97-AF65-F5344CB8AC3E}">
        <p14:creationId xmlns:p14="http://schemas.microsoft.com/office/powerpoint/2010/main" val="195762592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Assam </a:t>
            </a:r>
            <a:r>
              <a:rPr lang="en-US" sz="4900" b="1" dirty="0">
                <a:latin typeface="Franklin Gothic Medium" pitchFamily="34" charset="0"/>
              </a:rPr>
              <a:t>Financial Corporation </a:t>
            </a:r>
            <a:r>
              <a:rPr lang="en-US" sz="4900" b="1" dirty="0" smtClean="0">
                <a:latin typeface="Franklin Gothic Medium" pitchFamily="34" charset="0"/>
              </a:rPr>
              <a:t>{AFC</a:t>
            </a:r>
            <a:r>
              <a:rPr lang="en-US" sz="4900" b="1" dirty="0">
                <a:latin typeface="Franklin Gothic Medium" pitchFamily="34" charset="0"/>
              </a:rPr>
              <a:t>}, </a:t>
            </a:r>
            <a:r>
              <a:rPr lang="en-US" sz="4900" b="1" dirty="0" smtClean="0">
                <a:latin typeface="Franklin Gothic Medium" pitchFamily="34" charset="0"/>
              </a:rPr>
              <a:t>Guwahati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B. R. </a:t>
            </a:r>
            <a:r>
              <a:rPr lang="en-US" sz="4700" b="1" dirty="0" err="1">
                <a:latin typeface="Franklin Gothic Book" pitchFamily="34" charset="0"/>
              </a:rPr>
              <a:t>Enterpise</a:t>
            </a:r>
            <a:endParaRPr lang="en-US" sz="4700" b="1" dirty="0">
              <a:latin typeface="Franklin Gothic Book" pitchFamily="34" charset="0"/>
            </a:endParaRPr>
          </a:p>
        </p:txBody>
      </p:sp>
      <p:sp>
        <p:nvSpPr>
          <p:cNvPr id="8" name="Content Placeholder 7"/>
          <p:cNvSpPr>
            <a:spLocks noGrp="1"/>
          </p:cNvSpPr>
          <p:nvPr>
            <p:ph idx="1"/>
          </p:nvPr>
        </p:nvSpPr>
        <p:spPr>
          <a:xfrm>
            <a:off x="228600" y="2667000"/>
            <a:ext cx="8763000" cy="4038600"/>
          </a:xfrm>
        </p:spPr>
        <p:txBody>
          <a:bodyPr>
            <a:noAutofit/>
          </a:bodyPr>
          <a:lstStyle/>
          <a:p>
            <a:pPr marL="0" indent="0" algn="just">
              <a:buNone/>
            </a:pPr>
            <a:r>
              <a:rPr lang="en-US" sz="2400" dirty="0">
                <a:latin typeface="Franklin Gothic Book" pitchFamily="34" charset="0"/>
              </a:rPr>
              <a:t>M/s B</a:t>
            </a:r>
            <a:r>
              <a:rPr lang="en-US" sz="2400" dirty="0" smtClean="0">
                <a:latin typeface="Franklin Gothic Book" pitchFamily="34" charset="0"/>
              </a:rPr>
              <a:t>. R</a:t>
            </a:r>
            <a:r>
              <a:rPr lang="en-US" sz="2400" dirty="0">
                <a:latin typeface="Franklin Gothic Book" pitchFamily="34" charset="0"/>
              </a:rPr>
              <a:t>. Enterprise, a proprietorship </a:t>
            </a:r>
            <a:r>
              <a:rPr lang="en-US" sz="2400" dirty="0" smtClean="0">
                <a:latin typeface="Franklin Gothic Book" pitchFamily="34" charset="0"/>
              </a:rPr>
              <a:t>established </a:t>
            </a:r>
            <a:r>
              <a:rPr lang="en-US" sz="2400" dirty="0">
                <a:latin typeface="Franklin Gothic Book" pitchFamily="34" charset="0"/>
              </a:rPr>
              <a:t>by Shri </a:t>
            </a:r>
            <a:r>
              <a:rPr lang="en-US" sz="2400" dirty="0" err="1">
                <a:latin typeface="Franklin Gothic Book" pitchFamily="34" charset="0"/>
              </a:rPr>
              <a:t>Rajib</a:t>
            </a:r>
            <a:r>
              <a:rPr lang="en-US" sz="2400" dirty="0">
                <a:latin typeface="Franklin Gothic Book" pitchFamily="34" charset="0"/>
              </a:rPr>
              <a:t> </a:t>
            </a:r>
            <a:r>
              <a:rPr lang="en-US" sz="2400" dirty="0" err="1">
                <a:latin typeface="Franklin Gothic Book" pitchFamily="34" charset="0"/>
              </a:rPr>
              <a:t>Kalita</a:t>
            </a:r>
            <a:r>
              <a:rPr lang="en-US" sz="2400" dirty="0">
                <a:latin typeface="Franklin Gothic Book" pitchFamily="34" charset="0"/>
              </a:rPr>
              <a:t>, </a:t>
            </a:r>
            <a:r>
              <a:rPr lang="en-US" sz="2400" dirty="0" smtClean="0">
                <a:latin typeface="Franklin Gothic Book" pitchFamily="34" charset="0"/>
              </a:rPr>
              <a:t>with financial assistance of Rs.75 </a:t>
            </a:r>
            <a:r>
              <a:rPr lang="en-US" sz="2400" dirty="0">
                <a:latin typeface="Franklin Gothic Book" pitchFamily="34" charset="0"/>
              </a:rPr>
              <a:t>lakh</a:t>
            </a:r>
            <a:r>
              <a:rPr lang="en-US" sz="2400" dirty="0" smtClean="0">
                <a:latin typeface="Franklin Gothic Book" pitchFamily="34" charset="0"/>
              </a:rPr>
              <a:t> from AFC.  He operates </a:t>
            </a:r>
            <a:r>
              <a:rPr lang="en-US" sz="2400" dirty="0">
                <a:latin typeface="Franklin Gothic Book" pitchFamily="34" charset="0"/>
              </a:rPr>
              <a:t>a five-storied commercial complex (B+G+4) at </a:t>
            </a:r>
            <a:r>
              <a:rPr lang="en-US" sz="2400" dirty="0" err="1">
                <a:latin typeface="Franklin Gothic Book" pitchFamily="34" charset="0"/>
              </a:rPr>
              <a:t>Chandrapur</a:t>
            </a:r>
            <a:r>
              <a:rPr lang="en-US" sz="2400" dirty="0">
                <a:latin typeface="Franklin Gothic Book" pitchFamily="34" charset="0"/>
              </a:rPr>
              <a:t> Road, </a:t>
            </a:r>
            <a:r>
              <a:rPr lang="en-US" sz="2400" dirty="0" err="1">
                <a:latin typeface="Franklin Gothic Book" pitchFamily="34" charset="0"/>
              </a:rPr>
              <a:t>Narengi</a:t>
            </a:r>
            <a:r>
              <a:rPr lang="en-US" sz="2400" dirty="0">
                <a:latin typeface="Franklin Gothic Book" pitchFamily="34" charset="0"/>
              </a:rPr>
              <a:t>, Guwahati. The basement is dedicated to car parking, while the ground, first, second, and third floors are rented to M/s Vishal Mega Mart, with the fourth floor available for commercial halls, offices, or restaurants. </a:t>
            </a:r>
            <a:r>
              <a:rPr lang="en-US" sz="2400" dirty="0" smtClean="0">
                <a:latin typeface="Franklin Gothic Book" pitchFamily="34" charset="0"/>
              </a:rPr>
              <a:t> The firm has </a:t>
            </a:r>
            <a:r>
              <a:rPr lang="en-US" sz="2400" dirty="0">
                <a:latin typeface="Franklin Gothic Book" pitchFamily="34" charset="0"/>
              </a:rPr>
              <a:t>maintained a regular repayment history. The project was developed jointly with M/s </a:t>
            </a:r>
            <a:r>
              <a:rPr lang="en-US" sz="2400" dirty="0" err="1">
                <a:latin typeface="Franklin Gothic Book" pitchFamily="34" charset="0"/>
              </a:rPr>
              <a:t>Aakar</a:t>
            </a:r>
            <a:r>
              <a:rPr lang="en-US" sz="2400" dirty="0">
                <a:latin typeface="Franklin Gothic Book" pitchFamily="34" charset="0"/>
              </a:rPr>
              <a:t> Initiative, promoted by his cousin, </a:t>
            </a:r>
            <a:r>
              <a:rPr lang="en-US" sz="2400" dirty="0" smtClean="0">
                <a:latin typeface="Franklin Gothic Book" pitchFamily="34" charset="0"/>
              </a:rPr>
              <a:t>Shri </a:t>
            </a:r>
            <a:r>
              <a:rPr lang="en-US" sz="2400" dirty="0" err="1">
                <a:latin typeface="Franklin Gothic Book" pitchFamily="34" charset="0"/>
              </a:rPr>
              <a:t>Bijan</a:t>
            </a:r>
            <a:r>
              <a:rPr lang="en-US" sz="2400" dirty="0">
                <a:latin typeface="Franklin Gothic Book" pitchFamily="34" charset="0"/>
              </a:rPr>
              <a:t> </a:t>
            </a:r>
            <a:r>
              <a:rPr lang="en-US" sz="2400" dirty="0" err="1">
                <a:latin typeface="Franklin Gothic Book" pitchFamily="34" charset="0"/>
              </a:rPr>
              <a:t>Kalita</a:t>
            </a:r>
            <a:r>
              <a:rPr lang="en-US" sz="2400" dirty="0" smtClean="0">
                <a:latin typeface="Franklin Gothic Book" pitchFamily="34" charset="0"/>
              </a:rPr>
              <a:t>. </a:t>
            </a:r>
            <a:r>
              <a:rPr lang="en-US" sz="2400" dirty="0">
                <a:latin typeface="Franklin Gothic Book" pitchFamily="34" charset="0"/>
              </a:rPr>
              <a:t>Shri </a:t>
            </a:r>
            <a:r>
              <a:rPr lang="en-US" sz="2400" dirty="0" err="1" smtClean="0">
                <a:latin typeface="Franklin Gothic Book" pitchFamily="34" charset="0"/>
              </a:rPr>
              <a:t>Rajib</a:t>
            </a:r>
            <a:r>
              <a:rPr lang="en-US" sz="2400" dirty="0" smtClean="0">
                <a:latin typeface="Franklin Gothic Book" pitchFamily="34" charset="0"/>
              </a:rPr>
              <a:t> </a:t>
            </a:r>
            <a:r>
              <a:rPr lang="en-US" sz="2400" dirty="0" err="1" smtClean="0">
                <a:latin typeface="Franklin Gothic Book" pitchFamily="34" charset="0"/>
              </a:rPr>
              <a:t>Kalita</a:t>
            </a:r>
            <a:r>
              <a:rPr lang="en-US" sz="2400" dirty="0" smtClean="0">
                <a:latin typeface="Franklin Gothic Book" pitchFamily="34" charset="0"/>
              </a:rPr>
              <a:t> </a:t>
            </a:r>
            <a:r>
              <a:rPr lang="en-US" sz="2400" dirty="0">
                <a:latin typeface="Franklin Gothic Book" pitchFamily="34" charset="0"/>
              </a:rPr>
              <a:t>is being awarded as “Best Unit in service industry”.</a:t>
            </a:r>
            <a:endParaRPr lang="en-US" sz="2400" b="1" dirty="0">
              <a:latin typeface="Franklin Gothic Book" pitchFamily="34" charset="0"/>
            </a:endParaRPr>
          </a:p>
          <a:p>
            <a:pPr marL="0" indent="0" algn="just">
              <a:buNone/>
            </a:pPr>
            <a:endParaRPr lang="en-US" sz="2400" b="1" dirty="0">
              <a:latin typeface="Franklin Gothic Book" pitchFamily="34" charset="0"/>
            </a:endParaRPr>
          </a:p>
        </p:txBody>
      </p:sp>
    </p:spTree>
    <p:extLst>
      <p:ext uri="{BB962C8B-B14F-4D97-AF65-F5344CB8AC3E}">
        <p14:creationId xmlns:p14="http://schemas.microsoft.com/office/powerpoint/2010/main" val="19068462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Assam </a:t>
            </a:r>
            <a:r>
              <a:rPr lang="en-US" sz="4900" b="1" dirty="0">
                <a:latin typeface="Franklin Gothic Medium" pitchFamily="34" charset="0"/>
              </a:rPr>
              <a:t>Financial Corporation </a:t>
            </a:r>
            <a:r>
              <a:rPr lang="en-US" sz="4900" b="1" dirty="0" smtClean="0">
                <a:latin typeface="Franklin Gothic Medium" pitchFamily="34" charset="0"/>
              </a:rPr>
              <a:t>{AFC</a:t>
            </a:r>
            <a:r>
              <a:rPr lang="en-US" sz="4900" b="1" dirty="0">
                <a:latin typeface="Franklin Gothic Medium" pitchFamily="34" charset="0"/>
              </a:rPr>
              <a:t>}, </a:t>
            </a:r>
            <a:r>
              <a:rPr lang="en-US" sz="4900" b="1" dirty="0" smtClean="0">
                <a:latin typeface="Franklin Gothic Medium" pitchFamily="34" charset="0"/>
              </a:rPr>
              <a:t>Guwahati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US" sz="4700" b="1" dirty="0" err="1">
                <a:latin typeface="Franklin Gothic Book" pitchFamily="34" charset="0"/>
              </a:rPr>
              <a:t>Aakar</a:t>
            </a:r>
            <a:r>
              <a:rPr lang="en-US" sz="4700" b="1" dirty="0">
                <a:latin typeface="Franklin Gothic Book" pitchFamily="34" charset="0"/>
              </a:rPr>
              <a:t> Initiative</a:t>
            </a:r>
          </a:p>
        </p:txBody>
      </p:sp>
      <p:pic>
        <p:nvPicPr>
          <p:cNvPr id="3074" name="Picture 2" descr="C:\Users\i3\Downloads\WhatsApp Image 2024-11-30 at 16.16.01.jpe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8" t="192" r="123" b="81"/>
          <a:stretch/>
        </p:blipFill>
        <p:spPr bwMode="auto">
          <a:xfrm>
            <a:off x="457200" y="2667000"/>
            <a:ext cx="2153185" cy="336042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075" name="Picture 3" descr="C:\Users\i3\Downloads\WhatsApp Image 2024-12-02 at 10.56.1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590800"/>
            <a:ext cx="5892800" cy="4038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374190"/>
            <a:ext cx="2743200" cy="400110"/>
          </a:xfrm>
          <a:prstGeom prst="rect">
            <a:avLst/>
          </a:prstGeom>
          <a:noFill/>
        </p:spPr>
        <p:txBody>
          <a:bodyPr wrap="square" rtlCol="0">
            <a:spAutoFit/>
          </a:bodyPr>
          <a:lstStyle/>
          <a:p>
            <a:pPr algn="ctr"/>
            <a:r>
              <a:rPr lang="en-US" sz="2000" b="1" dirty="0" smtClean="0">
                <a:latin typeface="Franklin Gothic Book" pitchFamily="34" charset="0"/>
              </a:rPr>
              <a:t>Shri </a:t>
            </a:r>
            <a:r>
              <a:rPr lang="en-US" sz="2000" b="1" dirty="0" err="1" smtClean="0">
                <a:latin typeface="Franklin Gothic Book" pitchFamily="34" charset="0"/>
              </a:rPr>
              <a:t>Bijan</a:t>
            </a:r>
            <a:r>
              <a:rPr lang="en-US" sz="2000" b="1" dirty="0" smtClean="0">
                <a:latin typeface="Franklin Gothic Book" pitchFamily="34" charset="0"/>
              </a:rPr>
              <a:t> </a:t>
            </a:r>
            <a:r>
              <a:rPr lang="en-US" sz="2000" b="1" dirty="0" err="1" smtClean="0">
                <a:latin typeface="Franklin Gothic Book" pitchFamily="34" charset="0"/>
              </a:rPr>
              <a:t>Kalita</a:t>
            </a:r>
            <a:endParaRPr lang="en-US" sz="2000" b="1" dirty="0">
              <a:latin typeface="Franklin Gothic Book" pitchFamily="34" charset="0"/>
            </a:endParaRPr>
          </a:p>
        </p:txBody>
      </p:sp>
    </p:spTree>
    <p:extLst>
      <p:ext uri="{BB962C8B-B14F-4D97-AF65-F5344CB8AC3E}">
        <p14:creationId xmlns:p14="http://schemas.microsoft.com/office/powerpoint/2010/main" val="6564688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smtClean="0">
                <a:latin typeface="Franklin Gothic Medium" pitchFamily="34" charset="0"/>
              </a:rPr>
              <a:t>Assam </a:t>
            </a:r>
            <a:r>
              <a:rPr lang="en-US" sz="4900" b="1" dirty="0">
                <a:latin typeface="Franklin Gothic Medium" pitchFamily="34" charset="0"/>
              </a:rPr>
              <a:t>Financial Corporation </a:t>
            </a:r>
            <a:r>
              <a:rPr lang="en-US" sz="4900" b="1" dirty="0" smtClean="0">
                <a:latin typeface="Franklin Gothic Medium" pitchFamily="34" charset="0"/>
              </a:rPr>
              <a:t>{AFC</a:t>
            </a:r>
            <a:r>
              <a:rPr lang="en-US" sz="4900" b="1" dirty="0">
                <a:latin typeface="Franklin Gothic Medium" pitchFamily="34" charset="0"/>
              </a:rPr>
              <a:t>}, </a:t>
            </a:r>
            <a:r>
              <a:rPr lang="en-US" sz="4900" b="1" dirty="0" smtClean="0">
                <a:latin typeface="Franklin Gothic Medium" pitchFamily="34" charset="0"/>
              </a:rPr>
              <a:t>Guwahati</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smtClean="0">
                <a:latin typeface="Franklin Gothic Book" pitchFamily="34" charset="0"/>
              </a:rPr>
              <a:t>M/s </a:t>
            </a:r>
            <a:r>
              <a:rPr lang="en-US" sz="4700" b="1" dirty="0" err="1">
                <a:latin typeface="Franklin Gothic Book" pitchFamily="34" charset="0"/>
              </a:rPr>
              <a:t>Aakar</a:t>
            </a:r>
            <a:r>
              <a:rPr lang="en-US" sz="4700" b="1" dirty="0">
                <a:latin typeface="Franklin Gothic Book" pitchFamily="34" charset="0"/>
              </a:rPr>
              <a:t> Initiative</a:t>
            </a:r>
          </a:p>
        </p:txBody>
      </p:sp>
      <p:sp>
        <p:nvSpPr>
          <p:cNvPr id="8" name="Content Placeholder 7"/>
          <p:cNvSpPr>
            <a:spLocks noGrp="1"/>
          </p:cNvSpPr>
          <p:nvPr>
            <p:ph idx="1"/>
          </p:nvPr>
        </p:nvSpPr>
        <p:spPr>
          <a:xfrm>
            <a:off x="228600" y="2743200"/>
            <a:ext cx="8763000" cy="3962400"/>
          </a:xfrm>
        </p:spPr>
        <p:txBody>
          <a:bodyPr>
            <a:noAutofit/>
          </a:bodyPr>
          <a:lstStyle/>
          <a:p>
            <a:pPr marL="0" indent="0" algn="just">
              <a:buNone/>
            </a:pPr>
            <a:r>
              <a:rPr lang="en-US" sz="2400" dirty="0">
                <a:latin typeface="Franklin Gothic Book" pitchFamily="34" charset="0"/>
              </a:rPr>
              <a:t>M/s </a:t>
            </a:r>
            <a:r>
              <a:rPr lang="en-US" sz="2400" dirty="0" err="1" smtClean="0">
                <a:latin typeface="Franklin Gothic Book" pitchFamily="34" charset="0"/>
              </a:rPr>
              <a:t>Aakar</a:t>
            </a:r>
            <a:r>
              <a:rPr lang="en-US" sz="2400" dirty="0" smtClean="0">
                <a:latin typeface="Franklin Gothic Book" pitchFamily="34" charset="0"/>
              </a:rPr>
              <a:t> Initiative, is </a:t>
            </a:r>
            <a:r>
              <a:rPr lang="en-US" sz="2400" dirty="0">
                <a:latin typeface="Franklin Gothic Book" pitchFamily="34" charset="0"/>
              </a:rPr>
              <a:t>a proprietorship concern promoted by </a:t>
            </a:r>
            <a:r>
              <a:rPr lang="en-US" sz="2400" dirty="0" smtClean="0">
                <a:latin typeface="Franklin Gothic Book" pitchFamily="34" charset="0"/>
              </a:rPr>
              <a:t>Shri </a:t>
            </a:r>
            <a:r>
              <a:rPr lang="en-US" sz="2400" dirty="0" err="1">
                <a:latin typeface="Franklin Gothic Book" pitchFamily="34" charset="0"/>
              </a:rPr>
              <a:t>Bijan</a:t>
            </a:r>
            <a:r>
              <a:rPr lang="en-US" sz="2400" dirty="0">
                <a:latin typeface="Franklin Gothic Book" pitchFamily="34" charset="0"/>
              </a:rPr>
              <a:t> </a:t>
            </a:r>
            <a:r>
              <a:rPr lang="en-US" sz="2400" dirty="0" err="1">
                <a:latin typeface="Franklin Gothic Book" pitchFamily="34" charset="0"/>
              </a:rPr>
              <a:t>Kalita</a:t>
            </a:r>
            <a:r>
              <a:rPr lang="en-US" sz="2400" dirty="0" smtClean="0">
                <a:latin typeface="Franklin Gothic Book" pitchFamily="34" charset="0"/>
              </a:rPr>
              <a:t>, </a:t>
            </a:r>
            <a:r>
              <a:rPr lang="en-US" sz="2400" dirty="0">
                <a:latin typeface="Franklin Gothic Book" pitchFamily="34" charset="0"/>
              </a:rPr>
              <a:t>established in </a:t>
            </a:r>
            <a:r>
              <a:rPr lang="en-US" sz="2400" dirty="0" smtClean="0">
                <a:latin typeface="Franklin Gothic Book" pitchFamily="34" charset="0"/>
              </a:rPr>
              <a:t>2019</a:t>
            </a:r>
            <a:r>
              <a:rPr lang="en-US" sz="2400" dirty="0">
                <a:latin typeface="Franklin Gothic Book" pitchFamily="34" charset="0"/>
              </a:rPr>
              <a:t> </a:t>
            </a:r>
            <a:r>
              <a:rPr lang="en-US" sz="2400" dirty="0" smtClean="0">
                <a:latin typeface="Franklin Gothic Book" pitchFamily="34" charset="0"/>
              </a:rPr>
              <a:t>with financial assistance from AFC. Shri </a:t>
            </a:r>
            <a:r>
              <a:rPr lang="en-US" sz="2400" dirty="0" err="1">
                <a:latin typeface="Franklin Gothic Book" pitchFamily="34" charset="0"/>
              </a:rPr>
              <a:t>Kalita</a:t>
            </a:r>
            <a:r>
              <a:rPr lang="en-US" sz="2400" dirty="0">
                <a:latin typeface="Franklin Gothic Book" pitchFamily="34" charset="0"/>
              </a:rPr>
              <a:t> has been associated </a:t>
            </a:r>
            <a:r>
              <a:rPr lang="en-US" sz="2400" dirty="0" smtClean="0">
                <a:latin typeface="Franklin Gothic Book" pitchFamily="34" charset="0"/>
              </a:rPr>
              <a:t>with </a:t>
            </a:r>
            <a:r>
              <a:rPr lang="en-US" sz="2400" dirty="0" err="1" smtClean="0">
                <a:latin typeface="Franklin Gothic Book" pitchFamily="34" charset="0"/>
              </a:rPr>
              <a:t>Aakar</a:t>
            </a:r>
            <a:r>
              <a:rPr lang="en-US" sz="2400" dirty="0" smtClean="0">
                <a:latin typeface="Franklin Gothic Book" pitchFamily="34" charset="0"/>
              </a:rPr>
              <a:t> </a:t>
            </a:r>
            <a:r>
              <a:rPr lang="en-US" sz="2400" dirty="0">
                <a:latin typeface="Franklin Gothic Book" pitchFamily="34" charset="0"/>
              </a:rPr>
              <a:t>Vision and Communication</a:t>
            </a:r>
            <a:r>
              <a:rPr lang="en-US" sz="2400" dirty="0" smtClean="0">
                <a:latin typeface="Franklin Gothic Book" pitchFamily="34" charset="0"/>
              </a:rPr>
              <a:t>; </a:t>
            </a:r>
            <a:r>
              <a:rPr lang="en-US" sz="2400" dirty="0" err="1" smtClean="0">
                <a:latin typeface="Franklin Gothic Book" pitchFamily="34" charset="0"/>
              </a:rPr>
              <a:t>Aakar</a:t>
            </a:r>
            <a:r>
              <a:rPr lang="en-US" sz="2400" dirty="0" smtClean="0">
                <a:latin typeface="Franklin Gothic Book" pitchFamily="34" charset="0"/>
              </a:rPr>
              <a:t> </a:t>
            </a:r>
            <a:r>
              <a:rPr lang="en-US" sz="2400" dirty="0">
                <a:latin typeface="Franklin Gothic Book" pitchFamily="34" charset="0"/>
              </a:rPr>
              <a:t>Initiative </a:t>
            </a:r>
            <a:r>
              <a:rPr lang="en-US" sz="2400" dirty="0" smtClean="0">
                <a:latin typeface="Franklin Gothic Book" pitchFamily="34" charset="0"/>
              </a:rPr>
              <a:t>&amp; </a:t>
            </a:r>
            <a:r>
              <a:rPr lang="en-US" sz="2400" dirty="0" err="1" smtClean="0">
                <a:latin typeface="Franklin Gothic Book" pitchFamily="34" charset="0"/>
              </a:rPr>
              <a:t>Aakar</a:t>
            </a:r>
            <a:r>
              <a:rPr lang="en-US" sz="2400" dirty="0" smtClean="0">
                <a:latin typeface="Franklin Gothic Book" pitchFamily="34" charset="0"/>
              </a:rPr>
              <a:t> Interior. The </a:t>
            </a:r>
            <a:r>
              <a:rPr lang="en-US" sz="2400" dirty="0">
                <a:latin typeface="Franklin Gothic Book" pitchFamily="34" charset="0"/>
              </a:rPr>
              <a:t>complex includes a basement for parking (1,812 sq. ft.), a ground-floor shopping area (1,812 sq. ft.), and upper floors for offices, halls, or restaurants (1,920 sq. ft. each</a:t>
            </a:r>
            <a:r>
              <a:rPr lang="en-US" sz="2400" dirty="0" smtClean="0">
                <a:latin typeface="Franklin Gothic Book" pitchFamily="34" charset="0"/>
              </a:rPr>
              <a:t>). </a:t>
            </a:r>
            <a:r>
              <a:rPr lang="en-US" sz="2400" dirty="0">
                <a:latin typeface="Franklin Gothic Book" pitchFamily="34" charset="0"/>
              </a:rPr>
              <a:t>The project was developed jointly with M/s </a:t>
            </a:r>
            <a:r>
              <a:rPr lang="en-US" sz="2400" dirty="0" smtClean="0">
                <a:latin typeface="Franklin Gothic Book" pitchFamily="34" charset="0"/>
              </a:rPr>
              <a:t>B. R. Enterprises, </a:t>
            </a:r>
            <a:r>
              <a:rPr lang="en-US" sz="2400" dirty="0">
                <a:latin typeface="Franklin Gothic Book" pitchFamily="34" charset="0"/>
              </a:rPr>
              <a:t>promoted by his cousin, </a:t>
            </a:r>
            <a:r>
              <a:rPr lang="en-US" sz="2400" dirty="0" smtClean="0">
                <a:latin typeface="Franklin Gothic Book" pitchFamily="34" charset="0"/>
              </a:rPr>
              <a:t>Shri </a:t>
            </a:r>
            <a:r>
              <a:rPr lang="en-US" sz="2400" dirty="0" err="1" smtClean="0">
                <a:latin typeface="Franklin Gothic Book" pitchFamily="34" charset="0"/>
              </a:rPr>
              <a:t>Rajib</a:t>
            </a:r>
            <a:r>
              <a:rPr lang="en-US" sz="2400" dirty="0" smtClean="0">
                <a:latin typeface="Franklin Gothic Book" pitchFamily="34" charset="0"/>
              </a:rPr>
              <a:t> </a:t>
            </a:r>
            <a:r>
              <a:rPr lang="en-US" sz="2400" dirty="0" err="1" smtClean="0">
                <a:latin typeface="Franklin Gothic Book" pitchFamily="34" charset="0"/>
              </a:rPr>
              <a:t>Kalita</a:t>
            </a:r>
            <a:r>
              <a:rPr lang="en-US" sz="2400" dirty="0">
                <a:latin typeface="Franklin Gothic Book" pitchFamily="34" charset="0"/>
              </a:rPr>
              <a:t>.</a:t>
            </a:r>
            <a:r>
              <a:rPr lang="en-US" sz="2400" dirty="0" smtClean="0">
                <a:latin typeface="Franklin Gothic Book" pitchFamily="34" charset="0"/>
              </a:rPr>
              <a:t> Shri </a:t>
            </a:r>
            <a:r>
              <a:rPr lang="en-US" sz="2400" dirty="0" err="1" smtClean="0">
                <a:latin typeface="Franklin Gothic Book" pitchFamily="34" charset="0"/>
              </a:rPr>
              <a:t>Bijan</a:t>
            </a:r>
            <a:r>
              <a:rPr lang="en-US" sz="2400" dirty="0" smtClean="0">
                <a:latin typeface="Franklin Gothic Book" pitchFamily="34" charset="0"/>
              </a:rPr>
              <a:t> </a:t>
            </a:r>
            <a:r>
              <a:rPr lang="en-US" sz="2400" dirty="0" err="1" smtClean="0">
                <a:latin typeface="Franklin Gothic Book" pitchFamily="34" charset="0"/>
              </a:rPr>
              <a:t>Kalita</a:t>
            </a:r>
            <a:r>
              <a:rPr lang="en-US" sz="2400" dirty="0" smtClean="0">
                <a:latin typeface="Franklin Gothic Book" pitchFamily="34" charset="0"/>
              </a:rPr>
              <a:t> </a:t>
            </a:r>
            <a:r>
              <a:rPr lang="en-US" sz="2400" dirty="0">
                <a:latin typeface="Franklin Gothic Book" pitchFamily="34" charset="0"/>
              </a:rPr>
              <a:t>is being awarded as “Best Unit in service industry”.</a:t>
            </a:r>
            <a:endParaRPr lang="en-US" sz="2400" b="1" dirty="0">
              <a:latin typeface="Franklin Gothic Book" pitchFamily="34" charset="0"/>
            </a:endParaRPr>
          </a:p>
          <a:p>
            <a:pPr marL="0" indent="0" algn="just">
              <a:buNone/>
            </a:pPr>
            <a:endParaRPr lang="en-US" sz="2600" b="1" dirty="0">
              <a:latin typeface="Franklin Gothic Book" pitchFamily="34" charset="0"/>
            </a:endParaRPr>
          </a:p>
        </p:txBody>
      </p:sp>
    </p:spTree>
    <p:extLst>
      <p:ext uri="{BB962C8B-B14F-4D97-AF65-F5344CB8AC3E}">
        <p14:creationId xmlns:p14="http://schemas.microsoft.com/office/powerpoint/2010/main" val="399997759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a:latin typeface="Franklin Gothic Medium" pitchFamily="34" charset="0"/>
              </a:rPr>
              <a:t>Rajasthan Financial Corporation {RFC}, Jaipur</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US" sz="4700" b="1" dirty="0" err="1" smtClean="0">
                <a:latin typeface="Franklin Gothic Book" pitchFamily="34" charset="0"/>
              </a:rPr>
              <a:t>Jainsons</a:t>
            </a:r>
            <a:r>
              <a:rPr lang="en-US" sz="4700" b="1" dirty="0" smtClean="0">
                <a:latin typeface="Franklin Gothic Book" pitchFamily="34" charset="0"/>
              </a:rPr>
              <a:t> Agro Industries</a:t>
            </a:r>
            <a:endParaRPr lang="en-US" sz="4700" b="1" dirty="0">
              <a:latin typeface="Franklin Gothic Book" pitchFamily="34" charset="0"/>
            </a:endParaRPr>
          </a:p>
        </p:txBody>
      </p:sp>
      <p:pic>
        <p:nvPicPr>
          <p:cNvPr id="2052" name="Picture 4" descr="C:\Users\i3\Documents\COSIDICI AWARDS\AWARD-2024\AWARDEES\RFC\Jainsons Agro Industries\WhatsApp Image 2024-11-04 at 12.12.18 (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1" y="2743200"/>
            <a:ext cx="2285999" cy="309358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3" name="Picture 5" descr="C:\Users\i3\Documents\COSIDICI AWARDS\AWARD-2024\AWARDEES\RFC\Jainsons Agro Industries\WhatsApp Image 2024-11-04 at 12.12.20 (1).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4545295"/>
            <a:ext cx="5638800" cy="203069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4" name="Picture 6" descr="C:\Users\i3\Documents\COSIDICI AWARDS\AWARD-2024\AWARDEES\RFC\Jainsons Agro Industries\WhatsApp Image 2024-11-04 at 12.12.20.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814"/>
          <a:stretch/>
        </p:blipFill>
        <p:spPr bwMode="auto">
          <a:xfrm>
            <a:off x="3048000" y="2286000"/>
            <a:ext cx="5638800" cy="200399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943600"/>
            <a:ext cx="2971800" cy="461665"/>
          </a:xfrm>
          <a:prstGeom prst="rect">
            <a:avLst/>
          </a:prstGeom>
          <a:noFill/>
        </p:spPr>
        <p:txBody>
          <a:bodyPr wrap="square" rtlCol="0">
            <a:spAutoFit/>
          </a:bodyPr>
          <a:lstStyle/>
          <a:p>
            <a:pPr algn="ctr"/>
            <a:r>
              <a:rPr lang="en-US" sz="2400" b="1" dirty="0">
                <a:latin typeface="Franklin Gothic Book" pitchFamily="34" charset="0"/>
              </a:rPr>
              <a:t>Shri Manish Jain</a:t>
            </a:r>
            <a:endParaRPr lang="en-US" sz="2400" dirty="0"/>
          </a:p>
        </p:txBody>
      </p:sp>
    </p:spTree>
    <p:extLst>
      <p:ext uri="{BB962C8B-B14F-4D97-AF65-F5344CB8AC3E}">
        <p14:creationId xmlns:p14="http://schemas.microsoft.com/office/powerpoint/2010/main" val="6320207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a:latin typeface="Franklin Gothic Medium" pitchFamily="34" charset="0"/>
              </a:rPr>
              <a:t>Rajasthan Financial Corporation {RFC}, Jaipur</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US" sz="4700" b="1" dirty="0" err="1" smtClean="0">
                <a:latin typeface="Franklin Gothic Book" pitchFamily="34" charset="0"/>
              </a:rPr>
              <a:t>Jainsons</a:t>
            </a:r>
            <a:r>
              <a:rPr lang="en-US" sz="4700" b="1" dirty="0" smtClean="0">
                <a:latin typeface="Franklin Gothic Book" pitchFamily="34" charset="0"/>
              </a:rPr>
              <a:t> Agro Industries</a:t>
            </a:r>
            <a:endParaRPr lang="en-US" sz="4700" b="1" dirty="0">
              <a:latin typeface="Franklin Gothic Book" pitchFamily="34" charset="0"/>
            </a:endParaRPr>
          </a:p>
        </p:txBody>
      </p:sp>
      <p:sp>
        <p:nvSpPr>
          <p:cNvPr id="8" name="Content Placeholder 7"/>
          <p:cNvSpPr>
            <a:spLocks noGrp="1"/>
          </p:cNvSpPr>
          <p:nvPr>
            <p:ph idx="1"/>
          </p:nvPr>
        </p:nvSpPr>
        <p:spPr>
          <a:xfrm>
            <a:off x="228600" y="2362200"/>
            <a:ext cx="8763000" cy="4343400"/>
          </a:xfrm>
        </p:spPr>
        <p:txBody>
          <a:bodyPr>
            <a:noAutofit/>
          </a:bodyPr>
          <a:lstStyle/>
          <a:p>
            <a:pPr marL="0" indent="0" algn="just">
              <a:buNone/>
            </a:pPr>
            <a:r>
              <a:rPr lang="en-US" dirty="0">
                <a:latin typeface="Franklin Gothic Medium" pitchFamily="34" charset="0"/>
              </a:rPr>
              <a:t>Shri Manish Jain established M/s </a:t>
            </a:r>
            <a:r>
              <a:rPr lang="en-US" dirty="0" err="1">
                <a:latin typeface="Franklin Gothic Medium" pitchFamily="34" charset="0"/>
              </a:rPr>
              <a:t>Jainsons</a:t>
            </a:r>
            <a:r>
              <a:rPr lang="en-US" dirty="0">
                <a:latin typeface="Franklin Gothic Medium" pitchFamily="34" charset="0"/>
              </a:rPr>
              <a:t> Agro Industries on May 13, 2016 with financial assistance of Rs. 90 lakhs under </a:t>
            </a:r>
            <a:r>
              <a:rPr lang="en-US" dirty="0" err="1">
                <a:latin typeface="Franklin Gothic Medium" pitchFamily="34" charset="0"/>
              </a:rPr>
              <a:t>Yuva</a:t>
            </a:r>
            <a:r>
              <a:rPr lang="en-US" dirty="0">
                <a:latin typeface="Franklin Gothic Medium" pitchFamily="34" charset="0"/>
              </a:rPr>
              <a:t> </a:t>
            </a:r>
            <a:r>
              <a:rPr lang="en-US" dirty="0" err="1">
                <a:latin typeface="Franklin Gothic Medium" pitchFamily="34" charset="0"/>
              </a:rPr>
              <a:t>Udyamita</a:t>
            </a:r>
            <a:r>
              <a:rPr lang="en-US" dirty="0">
                <a:latin typeface="Franklin Gothic Medium" pitchFamily="34" charset="0"/>
              </a:rPr>
              <a:t> </a:t>
            </a:r>
            <a:r>
              <a:rPr lang="en-US" dirty="0" err="1">
                <a:latin typeface="Franklin Gothic Medium" pitchFamily="34" charset="0"/>
              </a:rPr>
              <a:t>Protsahan</a:t>
            </a:r>
            <a:r>
              <a:rPr lang="en-US" dirty="0">
                <a:latin typeface="Franklin Gothic Medium" pitchFamily="34" charset="0"/>
              </a:rPr>
              <a:t> </a:t>
            </a:r>
            <a:r>
              <a:rPr lang="en-US" dirty="0" err="1">
                <a:latin typeface="Franklin Gothic Medium" pitchFamily="34" charset="0"/>
              </a:rPr>
              <a:t>Yojana</a:t>
            </a:r>
            <a:r>
              <a:rPr lang="en-US" dirty="0">
                <a:latin typeface="Franklin Gothic Medium" pitchFamily="34" charset="0"/>
              </a:rPr>
              <a:t> (YUPY) from RFC.  The unit is engaged in wholesale trading, particularly of agricultural raw materials like cereals, pulses, and other agro products. The company operates as a small enterprise under India's MSME classification</a:t>
            </a:r>
            <a:r>
              <a:rPr lang="en-US" dirty="0" smtClean="0">
                <a:latin typeface="Franklin Gothic Medium" pitchFamily="34" charset="0"/>
              </a:rPr>
              <a:t>.</a:t>
            </a:r>
            <a:endParaRPr lang="en-US" dirty="0">
              <a:latin typeface="Franklin Gothic Medium" pitchFamily="34" charset="0"/>
            </a:endParaRPr>
          </a:p>
        </p:txBody>
      </p:sp>
    </p:spTree>
    <p:extLst>
      <p:ext uri="{BB962C8B-B14F-4D97-AF65-F5344CB8AC3E}">
        <p14:creationId xmlns:p14="http://schemas.microsoft.com/office/powerpoint/2010/main" val="10732738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a:latin typeface="Franklin Gothic Medium" pitchFamily="34" charset="0"/>
              </a:rPr>
              <a:t>Rajasthan Financial Corporation {RFC}, Jaipur</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US" sz="4700" b="1" dirty="0" err="1" smtClean="0">
                <a:latin typeface="Franklin Gothic Book" pitchFamily="34" charset="0"/>
              </a:rPr>
              <a:t>Navkar</a:t>
            </a:r>
            <a:r>
              <a:rPr lang="en-US" sz="4700" b="1" dirty="0" smtClean="0">
                <a:latin typeface="Franklin Gothic Book" pitchFamily="34" charset="0"/>
              </a:rPr>
              <a:t> </a:t>
            </a:r>
            <a:r>
              <a:rPr lang="en-US" sz="4700" b="1" dirty="0" err="1" smtClean="0">
                <a:latin typeface="Franklin Gothic Book" pitchFamily="34" charset="0"/>
              </a:rPr>
              <a:t>Agricom</a:t>
            </a:r>
            <a:endParaRPr lang="en-US" sz="4700" b="1" dirty="0">
              <a:latin typeface="Franklin Gothic Book" pitchFamily="34" charset="0"/>
            </a:endParaRPr>
          </a:p>
        </p:txBody>
      </p:sp>
      <p:pic>
        <p:nvPicPr>
          <p:cNvPr id="4" name="Picture 2" descr="C:\Users\i3\Documents\COSIDICI AWARDS\AWARD-2024\AWARDEES\RFC\NAVKAR AGRICOM\WhatsApp Image 2024-11-04 at 12.12.17.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895600"/>
            <a:ext cx="1817330" cy="2514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Picture 3" descr="C:\Users\i3\Documents\COSIDICI AWARDS\AWARD-2024\AWARDEES\RFC\NAVKAR AGRICOM\WhatsApp Image 2024-11-04 at 12.12.18.jpeg"/>
          <p:cNvPicPr>
            <a:picLocks noChangeAspect="1" noChangeArrowheads="1"/>
          </p:cNvPicPr>
          <p:nvPr/>
        </p:nvPicPr>
        <p:blipFill rotWithShape="1">
          <a:blip r:embed="rId3">
            <a:extLst>
              <a:ext uri="{28A0092B-C50C-407E-A947-70E740481C1C}">
                <a14:useLocalDpi xmlns:a14="http://schemas.microsoft.com/office/drawing/2010/main" val="0"/>
              </a:ext>
            </a:extLst>
          </a:blip>
          <a:srcRect t="20899" b="19486"/>
          <a:stretch/>
        </p:blipFill>
        <p:spPr bwMode="auto">
          <a:xfrm>
            <a:off x="2743201" y="2514600"/>
            <a:ext cx="5943599" cy="4038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486400"/>
            <a:ext cx="2743201" cy="461665"/>
          </a:xfrm>
          <a:prstGeom prst="rect">
            <a:avLst/>
          </a:prstGeom>
          <a:noFill/>
        </p:spPr>
        <p:txBody>
          <a:bodyPr wrap="square" rtlCol="0">
            <a:spAutoFit/>
          </a:bodyPr>
          <a:lstStyle/>
          <a:p>
            <a:pPr algn="ctr"/>
            <a:r>
              <a:rPr lang="en-US" sz="2400" b="1" dirty="0">
                <a:latin typeface="Franklin Gothic Book" pitchFamily="34" charset="0"/>
              </a:rPr>
              <a:t>Ms. </a:t>
            </a:r>
            <a:r>
              <a:rPr lang="en-US" sz="2400" b="1" dirty="0" err="1">
                <a:latin typeface="Franklin Gothic Book" pitchFamily="34" charset="0"/>
              </a:rPr>
              <a:t>Priyanka</a:t>
            </a:r>
            <a:r>
              <a:rPr lang="en-US" sz="2400" b="1" dirty="0">
                <a:latin typeface="Franklin Gothic Book" pitchFamily="34" charset="0"/>
              </a:rPr>
              <a:t> Jain</a:t>
            </a:r>
            <a:endParaRPr lang="en-US" sz="2400" dirty="0"/>
          </a:p>
        </p:txBody>
      </p:sp>
    </p:spTree>
    <p:extLst>
      <p:ext uri="{BB962C8B-B14F-4D97-AF65-F5344CB8AC3E}">
        <p14:creationId xmlns:p14="http://schemas.microsoft.com/office/powerpoint/2010/main" val="106885969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900" b="1" dirty="0">
                <a:latin typeface="Franklin Gothic Medium" pitchFamily="34" charset="0"/>
              </a:rPr>
              <a:t>Rajasthan Financial Corporation {RFC}, Jaipur</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US" sz="4700" b="1" dirty="0" err="1" smtClean="0">
                <a:latin typeface="Franklin Gothic Book" pitchFamily="34" charset="0"/>
              </a:rPr>
              <a:t>Navkar</a:t>
            </a:r>
            <a:r>
              <a:rPr lang="en-US" sz="4700" b="1" dirty="0" smtClean="0">
                <a:latin typeface="Franklin Gothic Book" pitchFamily="34" charset="0"/>
              </a:rPr>
              <a:t> </a:t>
            </a:r>
            <a:r>
              <a:rPr lang="en-US" sz="4700" b="1" smtClean="0">
                <a:latin typeface="Franklin Gothic Book" pitchFamily="34" charset="0"/>
              </a:rPr>
              <a:t>Agricom</a:t>
            </a:r>
            <a:endParaRPr lang="en-US" sz="4700" b="1" dirty="0">
              <a:latin typeface="Franklin Gothic Book" pitchFamily="34" charset="0"/>
            </a:endParaRPr>
          </a:p>
        </p:txBody>
      </p:sp>
      <p:sp>
        <p:nvSpPr>
          <p:cNvPr id="8" name="Content Placeholder 7"/>
          <p:cNvSpPr>
            <a:spLocks noGrp="1"/>
          </p:cNvSpPr>
          <p:nvPr>
            <p:ph idx="1"/>
          </p:nvPr>
        </p:nvSpPr>
        <p:spPr>
          <a:xfrm>
            <a:off x="228600" y="2286000"/>
            <a:ext cx="8763000" cy="4419600"/>
          </a:xfrm>
        </p:spPr>
        <p:txBody>
          <a:bodyPr>
            <a:noAutofit/>
          </a:bodyPr>
          <a:lstStyle/>
          <a:p>
            <a:pPr marL="0" indent="0" algn="just">
              <a:buNone/>
            </a:pPr>
            <a:r>
              <a:rPr lang="en-US" sz="3500" dirty="0">
                <a:latin typeface="Franklin Gothic Medium" pitchFamily="34" charset="0"/>
              </a:rPr>
              <a:t>Ms. </a:t>
            </a:r>
            <a:r>
              <a:rPr lang="en-US" sz="3500" dirty="0" err="1">
                <a:latin typeface="Franklin Gothic Medium" pitchFamily="34" charset="0"/>
              </a:rPr>
              <a:t>Priyanka</a:t>
            </a:r>
            <a:r>
              <a:rPr lang="en-US" sz="3500" dirty="0">
                <a:latin typeface="Franklin Gothic Medium" pitchFamily="34" charset="0"/>
              </a:rPr>
              <a:t> Jain established M/s </a:t>
            </a:r>
            <a:r>
              <a:rPr lang="en-US" sz="3500" dirty="0" err="1">
                <a:latin typeface="Franklin Gothic Medium" pitchFamily="34" charset="0"/>
              </a:rPr>
              <a:t>Navkar</a:t>
            </a:r>
            <a:r>
              <a:rPr lang="en-US" sz="3500" dirty="0">
                <a:latin typeface="Franklin Gothic Medium" pitchFamily="34" charset="0"/>
              </a:rPr>
              <a:t> </a:t>
            </a:r>
            <a:r>
              <a:rPr lang="en-US" sz="3500" dirty="0" err="1">
                <a:latin typeface="Franklin Gothic Medium" pitchFamily="34" charset="0"/>
              </a:rPr>
              <a:t>Agricom</a:t>
            </a:r>
            <a:r>
              <a:rPr lang="en-US" sz="3500" dirty="0">
                <a:latin typeface="Franklin Gothic Medium" pitchFamily="34" charset="0"/>
              </a:rPr>
              <a:t> with financial assistance of Rs. 90 lakhs under </a:t>
            </a:r>
            <a:r>
              <a:rPr lang="en-US" sz="3500" dirty="0" err="1">
                <a:latin typeface="Franklin Gothic Medium" pitchFamily="34" charset="0"/>
              </a:rPr>
              <a:t>Yuva</a:t>
            </a:r>
            <a:r>
              <a:rPr lang="en-US" sz="3500" dirty="0">
                <a:latin typeface="Franklin Gothic Medium" pitchFamily="34" charset="0"/>
              </a:rPr>
              <a:t> </a:t>
            </a:r>
            <a:r>
              <a:rPr lang="en-US" sz="3500" dirty="0" err="1">
                <a:latin typeface="Franklin Gothic Medium" pitchFamily="34" charset="0"/>
              </a:rPr>
              <a:t>Udyamita</a:t>
            </a:r>
            <a:r>
              <a:rPr lang="en-US" sz="3500" dirty="0">
                <a:latin typeface="Franklin Gothic Medium" pitchFamily="34" charset="0"/>
              </a:rPr>
              <a:t> </a:t>
            </a:r>
            <a:r>
              <a:rPr lang="en-US" sz="3500" dirty="0" err="1">
                <a:latin typeface="Franklin Gothic Medium" pitchFamily="34" charset="0"/>
              </a:rPr>
              <a:t>Protsahan</a:t>
            </a:r>
            <a:r>
              <a:rPr lang="en-US" sz="3500" dirty="0">
                <a:latin typeface="Franklin Gothic Medium" pitchFamily="34" charset="0"/>
              </a:rPr>
              <a:t> </a:t>
            </a:r>
            <a:r>
              <a:rPr lang="en-US" sz="3500" dirty="0" err="1">
                <a:latin typeface="Franklin Gothic Medium" pitchFamily="34" charset="0"/>
              </a:rPr>
              <a:t>Yojana</a:t>
            </a:r>
            <a:r>
              <a:rPr lang="en-US" sz="3500" dirty="0">
                <a:latin typeface="Franklin Gothic Medium" pitchFamily="34" charset="0"/>
              </a:rPr>
              <a:t> (YUPY) from RFC.  The unit is engaged in the agricultural sector, focusing on various agro-based industries, including the processing and distribution of agricultural products</a:t>
            </a:r>
            <a:r>
              <a:rPr lang="en-US" sz="3500" dirty="0" smtClean="0">
                <a:latin typeface="Franklin Gothic Medium" pitchFamily="34" charset="0"/>
              </a:rPr>
              <a:t>.</a:t>
            </a:r>
            <a:endParaRPr lang="en-US" sz="3500" dirty="0">
              <a:latin typeface="Franklin Gothic Medium" pitchFamily="34" charset="0"/>
            </a:endParaRPr>
          </a:p>
        </p:txBody>
      </p:sp>
    </p:spTree>
    <p:extLst>
      <p:ext uri="{BB962C8B-B14F-4D97-AF65-F5344CB8AC3E}">
        <p14:creationId xmlns:p14="http://schemas.microsoft.com/office/powerpoint/2010/main" val="261724428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300" b="1" dirty="0">
                <a:latin typeface="Franklin Gothic Medium" pitchFamily="34" charset="0"/>
              </a:rPr>
              <a:t>Rajasthan State Industrial Development &amp; Investment Corp. Ltd. {RIICO}, Jaipur</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US" sz="4700" b="1" dirty="0" smtClean="0">
                <a:latin typeface="Franklin Gothic Book" pitchFamily="34" charset="0"/>
              </a:rPr>
              <a:t>Universal </a:t>
            </a:r>
            <a:r>
              <a:rPr lang="en-US" sz="4700" b="1" dirty="0" err="1" smtClean="0">
                <a:latin typeface="Franklin Gothic Book" pitchFamily="34" charset="0"/>
              </a:rPr>
              <a:t>Autofoundry</a:t>
            </a:r>
            <a:r>
              <a:rPr lang="en-US" sz="4700" b="1" dirty="0" smtClean="0">
                <a:latin typeface="Franklin Gothic Book" pitchFamily="34" charset="0"/>
              </a:rPr>
              <a:t> Ltd.</a:t>
            </a:r>
            <a:endParaRPr lang="en-US" sz="4700" b="1" dirty="0">
              <a:latin typeface="Franklin Gothic Book" pitchFamily="34" charset="0"/>
            </a:endParaRPr>
          </a:p>
        </p:txBody>
      </p:sp>
      <p:pic>
        <p:nvPicPr>
          <p:cNvPr id="1026" name="Picture 2" descr="C:\Users\i3\Documents\COSIDICI AWARDS\AWARD-2024\AWARDEES\RIICO\Universal Autofoundry Ltd\VIMAL CHAND JAIN.jfif"/>
          <p:cNvPicPr>
            <a:picLocks noChangeAspect="1" noChangeArrowheads="1"/>
          </p:cNvPicPr>
          <p:nvPr/>
        </p:nvPicPr>
        <p:blipFill rotWithShape="1">
          <a:blip r:embed="rId2">
            <a:extLst>
              <a:ext uri="{28A0092B-C50C-407E-A947-70E740481C1C}">
                <a14:useLocalDpi xmlns:a14="http://schemas.microsoft.com/office/drawing/2010/main" val="0"/>
              </a:ext>
            </a:extLst>
          </a:blip>
          <a:srcRect r="20600"/>
          <a:stretch/>
        </p:blipFill>
        <p:spPr bwMode="auto">
          <a:xfrm>
            <a:off x="533400" y="2739937"/>
            <a:ext cx="1905000" cy="297506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7" name="Picture 3" descr="C:\Users\i3\Documents\COSIDICI AWARDS\AWARD-2024\AWARDEES\RIICO\Universal Autofoundry Ltd\Universal Autofoundry Ltd.  FOUND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2209800"/>
            <a:ext cx="5816600" cy="43434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791200"/>
            <a:ext cx="2895600" cy="400110"/>
          </a:xfrm>
          <a:prstGeom prst="rect">
            <a:avLst/>
          </a:prstGeom>
          <a:noFill/>
        </p:spPr>
        <p:txBody>
          <a:bodyPr wrap="square" rtlCol="0">
            <a:spAutoFit/>
          </a:bodyPr>
          <a:lstStyle/>
          <a:p>
            <a:pPr algn="ctr"/>
            <a:r>
              <a:rPr lang="en-US" sz="2000" b="1" dirty="0">
                <a:latin typeface="Franklin Gothic Book" pitchFamily="34" charset="0"/>
              </a:rPr>
              <a:t>Shri </a:t>
            </a:r>
            <a:r>
              <a:rPr lang="en-US" sz="2000" b="1" dirty="0" err="1">
                <a:latin typeface="Franklin Gothic Book" pitchFamily="34" charset="0"/>
              </a:rPr>
              <a:t>Vimal</a:t>
            </a:r>
            <a:r>
              <a:rPr lang="en-US" sz="2000" b="1" dirty="0">
                <a:latin typeface="Franklin Gothic Book" pitchFamily="34" charset="0"/>
              </a:rPr>
              <a:t> Chand Jain</a:t>
            </a:r>
            <a:endParaRPr lang="en-US" sz="2000" dirty="0"/>
          </a:p>
        </p:txBody>
      </p:sp>
    </p:spTree>
    <p:extLst>
      <p:ext uri="{BB962C8B-B14F-4D97-AF65-F5344CB8AC3E}">
        <p14:creationId xmlns:p14="http://schemas.microsoft.com/office/powerpoint/2010/main" val="2127309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828800"/>
          </a:xfrm>
        </p:spPr>
        <p:txBody>
          <a:bodyPr>
            <a:normAutofit fontScale="90000"/>
          </a:bodyPr>
          <a:lstStyle/>
          <a:p>
            <a:r>
              <a:rPr lang="en-US" sz="4000" b="1" dirty="0" smtClean="0">
                <a:latin typeface="Franklin Gothic Medium" pitchFamily="34" charset="0"/>
              </a:rPr>
              <a:t>Andhra Pradesh State Financial Corporation {APSFC}, Vijayawada</a:t>
            </a:r>
            <a:br>
              <a:rPr lang="en-US" sz="4000" b="1" dirty="0" smtClean="0">
                <a:latin typeface="Franklin Gothic Medium" pitchFamily="34" charset="0"/>
              </a:rPr>
            </a:br>
            <a:r>
              <a:rPr lang="en-US" sz="1200" b="1" dirty="0">
                <a:latin typeface="Franklin Gothic Medium" pitchFamily="34" charset="0"/>
              </a:rPr>
              <a:t> </a:t>
            </a: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b="1" dirty="0" smtClean="0">
                <a:latin typeface="Franklin Gothic Book" pitchFamily="34" charset="0"/>
              </a:rPr>
              <a:t>M/s Sri R K Rolling And Fabrication Works</a:t>
            </a:r>
            <a:endParaRPr lang="en-US" b="1" dirty="0">
              <a:latin typeface="Franklin Gothic Book" pitchFamily="34" charset="0"/>
            </a:endParaRPr>
          </a:p>
        </p:txBody>
      </p:sp>
      <p:pic>
        <p:nvPicPr>
          <p:cNvPr id="4" name="Image 16"/>
          <p:cNvPicPr>
            <a:picLocks noGrp="1"/>
          </p:cNvPicPr>
          <p:nvPr>
            <p:ph idx="1"/>
          </p:nvPr>
        </p:nvPicPr>
        <p:blipFill rotWithShape="1">
          <a:blip r:embed="rId2" cstate="print"/>
          <a:srcRect t="153"/>
          <a:stretch/>
        </p:blipFill>
        <p:spPr>
          <a:xfrm>
            <a:off x="304800" y="2209800"/>
            <a:ext cx="8534400" cy="42672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434407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300" b="1" dirty="0">
                <a:latin typeface="Franklin Gothic Medium" pitchFamily="34" charset="0"/>
              </a:rPr>
              <a:t>Rajasthan State Industrial Development &amp; Investment Corp. Ltd. {RIICO}, Jaipur</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US" sz="4700" b="1" dirty="0" smtClean="0">
                <a:latin typeface="Franklin Gothic Book" pitchFamily="34" charset="0"/>
              </a:rPr>
              <a:t>Universal </a:t>
            </a:r>
            <a:r>
              <a:rPr lang="en-US" sz="4700" b="1" dirty="0" err="1" smtClean="0">
                <a:latin typeface="Franklin Gothic Book" pitchFamily="34" charset="0"/>
              </a:rPr>
              <a:t>Autofoundry</a:t>
            </a:r>
            <a:r>
              <a:rPr lang="en-US" sz="4700" b="1" dirty="0" smtClean="0">
                <a:latin typeface="Franklin Gothic Book" pitchFamily="34" charset="0"/>
              </a:rPr>
              <a:t> Ltd.</a:t>
            </a:r>
            <a:endParaRPr lang="en-US" sz="4700" b="1" dirty="0">
              <a:latin typeface="Franklin Gothic Book" pitchFamily="34" charset="0"/>
            </a:endParaRPr>
          </a:p>
        </p:txBody>
      </p:sp>
      <p:sp>
        <p:nvSpPr>
          <p:cNvPr id="8" name="Content Placeholder 7"/>
          <p:cNvSpPr>
            <a:spLocks noGrp="1"/>
          </p:cNvSpPr>
          <p:nvPr>
            <p:ph idx="1"/>
          </p:nvPr>
        </p:nvSpPr>
        <p:spPr>
          <a:xfrm>
            <a:off x="228600" y="2286000"/>
            <a:ext cx="8763000" cy="4419600"/>
          </a:xfrm>
        </p:spPr>
        <p:txBody>
          <a:bodyPr>
            <a:noAutofit/>
          </a:bodyPr>
          <a:lstStyle/>
          <a:p>
            <a:pPr marL="0" indent="0" algn="just">
              <a:buNone/>
            </a:pPr>
            <a:r>
              <a:rPr lang="en-US" sz="2400" dirty="0" smtClean="0">
                <a:latin typeface="Franklin Gothic Medium" pitchFamily="34" charset="0"/>
              </a:rPr>
              <a:t>M/s </a:t>
            </a:r>
            <a:r>
              <a:rPr lang="en-US" sz="2400" dirty="0">
                <a:latin typeface="Franklin Gothic Medium" pitchFamily="34" charset="0"/>
              </a:rPr>
              <a:t>Universal </a:t>
            </a:r>
            <a:r>
              <a:rPr lang="en-US" sz="2400" dirty="0" err="1">
                <a:latin typeface="Franklin Gothic Medium" pitchFamily="34" charset="0"/>
              </a:rPr>
              <a:t>Autofoundry</a:t>
            </a:r>
            <a:r>
              <a:rPr lang="en-US" sz="2400" dirty="0">
                <a:latin typeface="Franklin Gothic Medium" pitchFamily="34" charset="0"/>
              </a:rPr>
              <a:t> Ltd., established by Shri </a:t>
            </a:r>
            <a:r>
              <a:rPr lang="en-US" sz="2400" dirty="0" err="1">
                <a:latin typeface="Franklin Gothic Medium" pitchFamily="34" charset="0"/>
              </a:rPr>
              <a:t>Vimal</a:t>
            </a:r>
            <a:r>
              <a:rPr lang="en-US" sz="2400" dirty="0">
                <a:latin typeface="Franklin Gothic Medium" pitchFamily="34" charset="0"/>
              </a:rPr>
              <a:t> Chand Jain in 1971, specializes in the manufacturing of Grey Iron, Ductile Iron, and SG Iron castings with financial assistance from RIICO. The unit serves diverse industries such as automobiles, agriculture, railways, and earth movers. Shri </a:t>
            </a:r>
            <a:r>
              <a:rPr lang="en-US" sz="2400" dirty="0" err="1">
                <a:latin typeface="Franklin Gothic Medium" pitchFamily="34" charset="0"/>
              </a:rPr>
              <a:t>Vimal</a:t>
            </a:r>
            <a:r>
              <a:rPr lang="en-US" sz="2400" dirty="0">
                <a:latin typeface="Franklin Gothic Medium" pitchFamily="34" charset="0"/>
              </a:rPr>
              <a:t> Chand Jain, with over five decades of experience, played a pivotal role in transitioning the business from a partnership firm to a public limited company. The unit is recognized for its innovation, high-quality production, and global presence, with a casting capacity of 42,000 metric tons annually​.  Shri </a:t>
            </a:r>
            <a:r>
              <a:rPr lang="en-US" sz="2400" dirty="0" err="1">
                <a:latin typeface="Franklin Gothic Medium" pitchFamily="34" charset="0"/>
              </a:rPr>
              <a:t>Vimal</a:t>
            </a:r>
            <a:r>
              <a:rPr lang="en-US" sz="2400" dirty="0">
                <a:latin typeface="Franklin Gothic Medium" pitchFamily="34" charset="0"/>
              </a:rPr>
              <a:t> Chand Jain is being awarded as “Best Entrepreneur”.</a:t>
            </a:r>
          </a:p>
          <a:p>
            <a:pPr marL="0" indent="0" algn="just">
              <a:buNone/>
            </a:pPr>
            <a:endParaRPr lang="en-US" sz="2450" dirty="0">
              <a:latin typeface="Franklin Gothic Medium" pitchFamily="34" charset="0"/>
            </a:endParaRPr>
          </a:p>
        </p:txBody>
      </p:sp>
    </p:spTree>
    <p:extLst>
      <p:ext uri="{BB962C8B-B14F-4D97-AF65-F5344CB8AC3E}">
        <p14:creationId xmlns:p14="http://schemas.microsoft.com/office/powerpoint/2010/main" val="31015475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300" b="1" dirty="0">
                <a:latin typeface="Franklin Gothic Medium" pitchFamily="34" charset="0"/>
              </a:rPr>
              <a:t>Rajasthan State Industrial Development &amp; Investment Corp. Ltd. {RIICO}, Jaipur</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US" sz="4700" b="1" dirty="0" err="1" smtClean="0">
                <a:latin typeface="Franklin Gothic Book" pitchFamily="34" charset="0"/>
              </a:rPr>
              <a:t>Balar</a:t>
            </a:r>
            <a:r>
              <a:rPr lang="en-US" sz="4700" b="1" dirty="0" smtClean="0">
                <a:latin typeface="Franklin Gothic Book" pitchFamily="34" charset="0"/>
              </a:rPr>
              <a:t> Synthetics Pvt. Ltd.</a:t>
            </a:r>
            <a:endParaRPr lang="en-US" sz="4700" b="1" dirty="0">
              <a:latin typeface="Franklin Gothic Book" pitchFamily="34"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30" r="12647"/>
          <a:stretch/>
        </p:blipFill>
        <p:spPr bwMode="auto">
          <a:xfrm>
            <a:off x="533400" y="2438400"/>
            <a:ext cx="8130540" cy="398631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773875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300" b="1" dirty="0">
                <a:latin typeface="Franklin Gothic Medium" pitchFamily="34" charset="0"/>
              </a:rPr>
              <a:t>Rajasthan State Industrial Development &amp; Investment Corp. Ltd. {RIICO}, Jaipur</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US" sz="4700" b="1" dirty="0" err="1" smtClean="0">
                <a:latin typeface="Franklin Gothic Book" pitchFamily="34" charset="0"/>
              </a:rPr>
              <a:t>Balar</a:t>
            </a:r>
            <a:r>
              <a:rPr lang="en-US" sz="4700" b="1" dirty="0" smtClean="0">
                <a:latin typeface="Franklin Gothic Book" pitchFamily="34" charset="0"/>
              </a:rPr>
              <a:t> Synthetics Pvt. Ltd.</a:t>
            </a:r>
            <a:endParaRPr lang="en-US" sz="4700" b="1" dirty="0">
              <a:latin typeface="Franklin Gothic Book" pitchFamily="34" charset="0"/>
            </a:endParaRPr>
          </a:p>
        </p:txBody>
      </p:sp>
      <p:sp>
        <p:nvSpPr>
          <p:cNvPr id="8" name="Content Placeholder 7"/>
          <p:cNvSpPr>
            <a:spLocks noGrp="1"/>
          </p:cNvSpPr>
          <p:nvPr>
            <p:ph idx="1"/>
          </p:nvPr>
        </p:nvSpPr>
        <p:spPr>
          <a:xfrm>
            <a:off x="228600" y="2286000"/>
            <a:ext cx="8763000" cy="4419600"/>
          </a:xfrm>
        </p:spPr>
        <p:txBody>
          <a:bodyPr>
            <a:noAutofit/>
          </a:bodyPr>
          <a:lstStyle/>
          <a:p>
            <a:pPr marL="0" indent="0" algn="just">
              <a:buNone/>
            </a:pPr>
            <a:r>
              <a:rPr lang="en-US" dirty="0">
                <a:latin typeface="Franklin Gothic Medium" pitchFamily="34" charset="0"/>
              </a:rPr>
              <a:t>M/s </a:t>
            </a:r>
            <a:r>
              <a:rPr lang="en-US" dirty="0" err="1">
                <a:latin typeface="Franklin Gothic Medium" pitchFamily="34" charset="0"/>
              </a:rPr>
              <a:t>Balar</a:t>
            </a:r>
            <a:r>
              <a:rPr lang="en-US" dirty="0">
                <a:latin typeface="Franklin Gothic Medium" pitchFamily="34" charset="0"/>
              </a:rPr>
              <a:t> Synthetics Pvt. Ltd. was established in 1996 by Shri Suresh Kumar Jain in </a:t>
            </a:r>
            <a:r>
              <a:rPr lang="en-US" dirty="0" err="1">
                <a:latin typeface="Franklin Gothic Medium" pitchFamily="34" charset="0"/>
              </a:rPr>
              <a:t>Bhilwara</a:t>
            </a:r>
            <a:r>
              <a:rPr lang="en-US" dirty="0">
                <a:latin typeface="Franklin Gothic Medium" pitchFamily="34" charset="0"/>
              </a:rPr>
              <a:t>, Rajasthan, a key hub for the textile industry with financial assistance from RIICO. The unit specializes in manufacturing synthetic fabrics, particularly polyester viscose (PV) and polyester suiting fabrics, with a significant production capacity. Shri Suresh Kumar Jain is being awarded as “Best Entrepreneur”.</a:t>
            </a:r>
          </a:p>
          <a:p>
            <a:pPr marL="0" indent="0" algn="just">
              <a:buNone/>
            </a:pPr>
            <a:endParaRPr lang="en-US" dirty="0">
              <a:latin typeface="Franklin Gothic Medium" pitchFamily="34" charset="0"/>
            </a:endParaRPr>
          </a:p>
        </p:txBody>
      </p:sp>
    </p:spTree>
    <p:extLst>
      <p:ext uri="{BB962C8B-B14F-4D97-AF65-F5344CB8AC3E}">
        <p14:creationId xmlns:p14="http://schemas.microsoft.com/office/powerpoint/2010/main" val="30960583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300" b="1" dirty="0">
                <a:latin typeface="Franklin Gothic Medium" pitchFamily="34" charset="0"/>
              </a:rPr>
              <a:t>Rajasthan State Industrial Development &amp; Investment Corp. Ltd. {RIICO}, Jaipur</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US" sz="4700" b="1" dirty="0" err="1">
                <a:latin typeface="Franklin Gothic Book" pitchFamily="34" charset="0"/>
              </a:rPr>
              <a:t>Sankalp</a:t>
            </a:r>
            <a:r>
              <a:rPr lang="en-US" sz="4700" b="1" dirty="0">
                <a:latin typeface="Franklin Gothic Book" pitchFamily="34" charset="0"/>
              </a:rPr>
              <a:t> International</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895600"/>
            <a:ext cx="1924050" cy="23241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8976"/>
          <a:stretch/>
        </p:blipFill>
        <p:spPr bwMode="auto">
          <a:xfrm>
            <a:off x="2819400" y="2514600"/>
            <a:ext cx="5909310" cy="402526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0" y="5257800"/>
            <a:ext cx="2819400" cy="707886"/>
          </a:xfrm>
          <a:prstGeom prst="rect">
            <a:avLst/>
          </a:prstGeom>
          <a:noFill/>
        </p:spPr>
        <p:txBody>
          <a:bodyPr wrap="square" rtlCol="0">
            <a:spAutoFit/>
          </a:bodyPr>
          <a:lstStyle/>
          <a:p>
            <a:pPr algn="ctr"/>
            <a:r>
              <a:rPr lang="en-US" sz="2000" b="1" dirty="0">
                <a:latin typeface="Franklin Gothic Book" pitchFamily="34" charset="0"/>
              </a:rPr>
              <a:t>Shri </a:t>
            </a:r>
            <a:r>
              <a:rPr lang="en-US" sz="2000" b="1" dirty="0" err="1">
                <a:latin typeface="Franklin Gothic Book" pitchFamily="34" charset="0"/>
              </a:rPr>
              <a:t>Girish</a:t>
            </a:r>
            <a:r>
              <a:rPr lang="en-US" sz="2000" b="1" dirty="0">
                <a:latin typeface="Franklin Gothic Book" pitchFamily="34" charset="0"/>
              </a:rPr>
              <a:t> Kumar </a:t>
            </a:r>
            <a:r>
              <a:rPr lang="en-US" sz="2000" b="1" dirty="0" err="1">
                <a:latin typeface="Franklin Gothic Book" pitchFamily="34" charset="0"/>
              </a:rPr>
              <a:t>Agarwal</a:t>
            </a:r>
            <a:endParaRPr lang="en-US" sz="2000" dirty="0"/>
          </a:p>
        </p:txBody>
      </p:sp>
    </p:spTree>
    <p:extLst>
      <p:ext uri="{BB962C8B-B14F-4D97-AF65-F5344CB8AC3E}">
        <p14:creationId xmlns:p14="http://schemas.microsoft.com/office/powerpoint/2010/main" val="18517919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76400"/>
          </a:xfrm>
        </p:spPr>
        <p:txBody>
          <a:bodyPr>
            <a:normAutofit fontScale="90000"/>
          </a:bodyPr>
          <a:lstStyle/>
          <a:p>
            <a:r>
              <a:rPr lang="en-US" sz="4300" b="1" dirty="0">
                <a:latin typeface="Franklin Gothic Medium" pitchFamily="34" charset="0"/>
              </a:rPr>
              <a:t>Rajasthan State Industrial Development &amp; Investment Corp. Ltd. {RIICO}, Jaipur</a:t>
            </a:r>
            <a:r>
              <a:rPr lang="en-US" sz="4800" b="1" dirty="0" smtClean="0">
                <a:latin typeface="Franklin Gothic Medium" pitchFamily="34" charset="0"/>
              </a:rPr>
              <a:t/>
            </a:r>
            <a:br>
              <a:rPr lang="en-US" sz="4800" b="1" dirty="0" smtClean="0">
                <a:latin typeface="Franklin Gothic Medium" pitchFamily="34" charset="0"/>
              </a:rPr>
            </a:br>
            <a:r>
              <a:rPr lang="en-US" sz="1200" b="1" dirty="0" smtClean="0">
                <a:latin typeface="Franklin Gothic Medium" pitchFamily="34" charset="0"/>
              </a:rPr>
              <a:t>    </a:t>
            </a:r>
            <a:r>
              <a:rPr lang="en-US" sz="4000" b="1" dirty="0" smtClean="0">
                <a:latin typeface="Franklin Gothic Medium" pitchFamily="34" charset="0"/>
              </a:rPr>
              <a:t/>
            </a:r>
            <a:br>
              <a:rPr lang="en-US" sz="4000" b="1" dirty="0" smtClean="0">
                <a:latin typeface="Franklin Gothic Medium" pitchFamily="34" charset="0"/>
              </a:rPr>
            </a:br>
            <a:r>
              <a:rPr lang="en-US" sz="4700" b="1" dirty="0">
                <a:latin typeface="Franklin Gothic Book" pitchFamily="34" charset="0"/>
              </a:rPr>
              <a:t>M/s </a:t>
            </a:r>
            <a:r>
              <a:rPr lang="en-US" sz="4700" b="1" dirty="0" err="1">
                <a:latin typeface="Franklin Gothic Book" pitchFamily="34" charset="0"/>
              </a:rPr>
              <a:t>Sankalp</a:t>
            </a:r>
            <a:r>
              <a:rPr lang="en-US" sz="4700" b="1" dirty="0">
                <a:latin typeface="Franklin Gothic Book" pitchFamily="34" charset="0"/>
              </a:rPr>
              <a:t> International</a:t>
            </a:r>
          </a:p>
        </p:txBody>
      </p:sp>
      <p:sp>
        <p:nvSpPr>
          <p:cNvPr id="8" name="Content Placeholder 7"/>
          <p:cNvSpPr>
            <a:spLocks noGrp="1"/>
          </p:cNvSpPr>
          <p:nvPr>
            <p:ph idx="1"/>
          </p:nvPr>
        </p:nvSpPr>
        <p:spPr>
          <a:xfrm>
            <a:off x="228600" y="2209800"/>
            <a:ext cx="8763000" cy="4495800"/>
          </a:xfrm>
        </p:spPr>
        <p:txBody>
          <a:bodyPr>
            <a:noAutofit/>
          </a:bodyPr>
          <a:lstStyle/>
          <a:p>
            <a:pPr marL="0" indent="0" algn="just">
              <a:buNone/>
            </a:pPr>
            <a:r>
              <a:rPr lang="en-US" sz="2700" dirty="0">
                <a:latin typeface="Franklin Gothic Medium" pitchFamily="34" charset="0"/>
              </a:rPr>
              <a:t>M/s </a:t>
            </a:r>
            <a:r>
              <a:rPr lang="en-US" sz="2700" dirty="0" err="1">
                <a:latin typeface="Franklin Gothic Medium" pitchFamily="34" charset="0"/>
              </a:rPr>
              <a:t>Sankalp</a:t>
            </a:r>
            <a:r>
              <a:rPr lang="en-US" sz="2700" dirty="0">
                <a:latin typeface="Franklin Gothic Medium" pitchFamily="34" charset="0"/>
              </a:rPr>
              <a:t> International, was established by Shri </a:t>
            </a:r>
            <a:r>
              <a:rPr lang="en-US" sz="2700" dirty="0" err="1">
                <a:latin typeface="Franklin Gothic Medium" pitchFamily="34" charset="0"/>
              </a:rPr>
              <a:t>Girish</a:t>
            </a:r>
            <a:r>
              <a:rPr lang="en-US" sz="2700" dirty="0">
                <a:latin typeface="Franklin Gothic Medium" pitchFamily="34" charset="0"/>
              </a:rPr>
              <a:t> Kumar </a:t>
            </a:r>
            <a:r>
              <a:rPr lang="en-US" sz="2700" dirty="0" err="1">
                <a:latin typeface="Franklin Gothic Medium" pitchFamily="34" charset="0"/>
              </a:rPr>
              <a:t>Agarwal</a:t>
            </a:r>
            <a:r>
              <a:rPr lang="en-US" sz="2700" dirty="0">
                <a:latin typeface="Franklin Gothic Medium" pitchFamily="34" charset="0"/>
              </a:rPr>
              <a:t> in 1999 with financial assistance from RIICO and is manufacturer and exporter of wooden furniture and handicrafts. The unit is now operating from a 5-acre facility with four factories and recognized as a "Star Export House" by the government The firm is a major exporter to USA, Europe, and Australia​.  M/s </a:t>
            </a:r>
            <a:r>
              <a:rPr lang="en-US" sz="2700" dirty="0" err="1">
                <a:latin typeface="Franklin Gothic Medium" pitchFamily="34" charset="0"/>
              </a:rPr>
              <a:t>Sankalp</a:t>
            </a:r>
            <a:r>
              <a:rPr lang="en-US" sz="2700" dirty="0">
                <a:latin typeface="Franklin Gothic Medium" pitchFamily="34" charset="0"/>
              </a:rPr>
              <a:t> International has received multiple awards including presidential awards for the highest export turnover in the MSME category​.  Shri </a:t>
            </a:r>
            <a:r>
              <a:rPr lang="en-US" sz="2700" dirty="0" err="1">
                <a:latin typeface="Franklin Gothic Medium" pitchFamily="34" charset="0"/>
              </a:rPr>
              <a:t>Girish</a:t>
            </a:r>
            <a:r>
              <a:rPr lang="en-US" sz="2700" dirty="0">
                <a:latin typeface="Franklin Gothic Medium" pitchFamily="34" charset="0"/>
              </a:rPr>
              <a:t> Kumar </a:t>
            </a:r>
            <a:r>
              <a:rPr lang="en-US" sz="2700" dirty="0" err="1">
                <a:latin typeface="Franklin Gothic Medium" pitchFamily="34" charset="0"/>
              </a:rPr>
              <a:t>Agarwal</a:t>
            </a:r>
            <a:r>
              <a:rPr lang="en-US" sz="2700" dirty="0">
                <a:latin typeface="Franklin Gothic Medium" pitchFamily="34" charset="0"/>
              </a:rPr>
              <a:t> is receiving the “Best Exporting Unit” award.</a:t>
            </a:r>
          </a:p>
          <a:p>
            <a:pPr marL="0" indent="0" algn="just">
              <a:buNone/>
            </a:pPr>
            <a:endParaRPr lang="en-US" sz="2450" dirty="0">
              <a:latin typeface="Franklin Gothic Medium" pitchFamily="34" charset="0"/>
            </a:endParaRPr>
          </a:p>
        </p:txBody>
      </p:sp>
    </p:spTree>
    <p:extLst>
      <p:ext uri="{BB962C8B-B14F-4D97-AF65-F5344CB8AC3E}">
        <p14:creationId xmlns:p14="http://schemas.microsoft.com/office/powerpoint/2010/main" val="16776235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981200"/>
          </a:xfrm>
        </p:spPr>
        <p:txBody>
          <a:bodyPr>
            <a:normAutofit fontScale="90000"/>
          </a:bodyPr>
          <a:lstStyle/>
          <a:p>
            <a:r>
              <a:rPr lang="en-US" b="1" dirty="0" smtClean="0">
                <a:latin typeface="Franklin Gothic Medium" pitchFamily="34" charset="0"/>
              </a:rPr>
              <a:t>Madhya Pradesh Financial Corporation {MPFC</a:t>
            </a:r>
            <a:r>
              <a:rPr lang="en-US" b="1" dirty="0">
                <a:latin typeface="Franklin Gothic Medium" pitchFamily="34" charset="0"/>
              </a:rPr>
              <a:t>}, </a:t>
            </a:r>
            <a:r>
              <a:rPr lang="en-US" b="1" dirty="0" smtClean="0">
                <a:latin typeface="Franklin Gothic Medium" pitchFamily="34" charset="0"/>
              </a:rPr>
              <a:t>Indore </a:t>
            </a:r>
            <a:r>
              <a:rPr lang="en-US" sz="3900" b="1" dirty="0" smtClean="0">
                <a:latin typeface="Franklin Gothic Medium" pitchFamily="34" charset="0"/>
              </a:rPr>
              <a:t/>
            </a:r>
            <a:br>
              <a:rPr lang="en-US" sz="3900" b="1" dirty="0" smtClean="0">
                <a:latin typeface="Franklin Gothic Medium" pitchFamily="34" charset="0"/>
              </a:rPr>
            </a:br>
            <a:r>
              <a:rPr lang="en-US" sz="600" b="1" dirty="0" smtClean="0">
                <a:latin typeface="Franklin Gothic Medium" pitchFamily="34" charset="0"/>
              </a:rPr>
              <a:t>         </a:t>
            </a:r>
            <a:br>
              <a:rPr lang="en-US" sz="600" b="1" dirty="0" smtClean="0">
                <a:latin typeface="Franklin Gothic Medium" pitchFamily="34" charset="0"/>
              </a:rPr>
            </a:br>
            <a:r>
              <a:rPr lang="en-US" b="1" dirty="0" smtClean="0">
                <a:latin typeface="Franklin Gothic Medium" pitchFamily="34" charset="0"/>
              </a:rPr>
              <a:t>M/s Raj Pioneer Laboratories Pvt. Ltd.</a:t>
            </a:r>
            <a:endParaRPr lang="en-US" b="1" dirty="0">
              <a:latin typeface="Franklin Gothic Medium" pitchFamily="34" charset="0"/>
            </a:endParaRPr>
          </a:p>
        </p:txBody>
      </p:sp>
      <p:pic>
        <p:nvPicPr>
          <p:cNvPr id="1028" name="Picture 4" descr="4 Photos of Raj Pioneer Laboratories India Pvt Ltd in Industrial Area,  Dewas - Justdial"/>
          <p:cNvPicPr>
            <a:picLocks noChangeAspect="1" noChangeArrowheads="1"/>
          </p:cNvPicPr>
          <p:nvPr/>
        </p:nvPicPr>
        <p:blipFill rotWithShape="1">
          <a:blip r:embed="rId2">
            <a:extLst>
              <a:ext uri="{28A0092B-C50C-407E-A947-70E740481C1C}">
                <a14:useLocalDpi xmlns:a14="http://schemas.microsoft.com/office/drawing/2010/main" val="0"/>
              </a:ext>
            </a:extLst>
          </a:blip>
          <a:srcRect t="32708" r="40877" b="41458"/>
          <a:stretch/>
        </p:blipFill>
        <p:spPr bwMode="auto">
          <a:xfrm>
            <a:off x="688975" y="2286000"/>
            <a:ext cx="7693025" cy="4191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AutoShape 6" descr="RAJ PIONEER LABORATORIES INDIA PRIVATE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615644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981200"/>
          </a:xfrm>
        </p:spPr>
        <p:txBody>
          <a:bodyPr>
            <a:normAutofit fontScale="90000"/>
          </a:bodyPr>
          <a:lstStyle/>
          <a:p>
            <a:r>
              <a:rPr lang="en-US" b="1" dirty="0" smtClean="0">
                <a:latin typeface="Franklin Gothic Medium" pitchFamily="34" charset="0"/>
              </a:rPr>
              <a:t>Madhya Pradesh Financial Corporation {MPFC</a:t>
            </a:r>
            <a:r>
              <a:rPr lang="en-US" b="1" dirty="0">
                <a:latin typeface="Franklin Gothic Medium" pitchFamily="34" charset="0"/>
              </a:rPr>
              <a:t>}, </a:t>
            </a:r>
            <a:r>
              <a:rPr lang="en-US" b="1" dirty="0" smtClean="0">
                <a:latin typeface="Franklin Gothic Medium" pitchFamily="34" charset="0"/>
              </a:rPr>
              <a:t>Indore </a:t>
            </a:r>
            <a:r>
              <a:rPr lang="en-US" sz="3900" b="1" dirty="0" smtClean="0">
                <a:latin typeface="Franklin Gothic Medium" pitchFamily="34" charset="0"/>
              </a:rPr>
              <a:t/>
            </a:r>
            <a:br>
              <a:rPr lang="en-US" sz="3900" b="1" dirty="0" smtClean="0">
                <a:latin typeface="Franklin Gothic Medium" pitchFamily="34" charset="0"/>
              </a:rPr>
            </a:br>
            <a:r>
              <a:rPr lang="en-US" sz="600" b="1" dirty="0" smtClean="0">
                <a:latin typeface="Franklin Gothic Medium" pitchFamily="34" charset="0"/>
              </a:rPr>
              <a:t>         </a:t>
            </a:r>
            <a:br>
              <a:rPr lang="en-US" sz="600" b="1" dirty="0" smtClean="0">
                <a:latin typeface="Franklin Gothic Medium" pitchFamily="34" charset="0"/>
              </a:rPr>
            </a:br>
            <a:r>
              <a:rPr lang="en-US" b="1" dirty="0" smtClean="0">
                <a:latin typeface="Franklin Gothic Medium" pitchFamily="34" charset="0"/>
              </a:rPr>
              <a:t>M/s Raj Pioneer Laboratories Pvt. Ltd.</a:t>
            </a:r>
            <a:endParaRPr lang="en-US" b="1" dirty="0">
              <a:latin typeface="Franklin Gothic Medium" pitchFamily="34" charset="0"/>
            </a:endParaRPr>
          </a:p>
        </p:txBody>
      </p:sp>
      <p:sp>
        <p:nvSpPr>
          <p:cNvPr id="3" name="Content Placeholder 2"/>
          <p:cNvSpPr>
            <a:spLocks noGrp="1"/>
          </p:cNvSpPr>
          <p:nvPr>
            <p:ph idx="1"/>
          </p:nvPr>
        </p:nvSpPr>
        <p:spPr>
          <a:xfrm>
            <a:off x="228600" y="2179637"/>
            <a:ext cx="8686800" cy="4525963"/>
          </a:xfrm>
        </p:spPr>
        <p:txBody>
          <a:bodyPr>
            <a:normAutofit lnSpcReduction="10000"/>
          </a:bodyPr>
          <a:lstStyle/>
          <a:p>
            <a:pPr marL="0" indent="0" algn="just">
              <a:buNone/>
            </a:pPr>
            <a:r>
              <a:rPr lang="en-US" dirty="0" smtClean="0">
                <a:latin typeface="Franklin Gothic Medium" pitchFamily="34" charset="0"/>
              </a:rPr>
              <a:t>M/s Raj </a:t>
            </a:r>
            <a:r>
              <a:rPr lang="en-US" dirty="0">
                <a:latin typeface="Franklin Gothic Medium" pitchFamily="34" charset="0"/>
              </a:rPr>
              <a:t>Pioneer Laboratories </a:t>
            </a:r>
            <a:r>
              <a:rPr lang="en-US" dirty="0" smtClean="0">
                <a:latin typeface="Franklin Gothic Medium" pitchFamily="34" charset="0"/>
              </a:rPr>
              <a:t>Pvt. Ltd., </a:t>
            </a:r>
            <a:r>
              <a:rPr lang="en-US" dirty="0">
                <a:latin typeface="Franklin Gothic Medium" pitchFamily="34" charset="0"/>
              </a:rPr>
              <a:t>established </a:t>
            </a:r>
            <a:r>
              <a:rPr lang="en-US" dirty="0" smtClean="0">
                <a:latin typeface="Franklin Gothic Medium" pitchFamily="34" charset="0"/>
              </a:rPr>
              <a:t>by Shri </a:t>
            </a:r>
            <a:r>
              <a:rPr lang="en-US" dirty="0" err="1" smtClean="0">
                <a:latin typeface="Franklin Gothic Medium" pitchFamily="34" charset="0"/>
              </a:rPr>
              <a:t>Manoj</a:t>
            </a:r>
            <a:r>
              <a:rPr lang="en-US" dirty="0" smtClean="0">
                <a:latin typeface="Franklin Gothic Medium" pitchFamily="34" charset="0"/>
              </a:rPr>
              <a:t> Kumar Jain &amp; Shri Rahul Jain on August </a:t>
            </a:r>
            <a:r>
              <a:rPr lang="en-US" dirty="0">
                <a:latin typeface="Franklin Gothic Medium" pitchFamily="34" charset="0"/>
              </a:rPr>
              <a:t>22, 1989, is a private </a:t>
            </a:r>
            <a:r>
              <a:rPr lang="en-US" dirty="0" smtClean="0">
                <a:latin typeface="Franklin Gothic Medium" pitchFamily="34" charset="0"/>
              </a:rPr>
              <a:t>company. The unit is engaged </a:t>
            </a:r>
            <a:r>
              <a:rPr lang="en-US" dirty="0">
                <a:latin typeface="Franklin Gothic Medium" pitchFamily="34" charset="0"/>
              </a:rPr>
              <a:t>in manufacturing and trading chemical products, pharmaceuticals, medicinal chemicals, and botanical products. </a:t>
            </a:r>
            <a:r>
              <a:rPr lang="en-US" dirty="0" smtClean="0">
                <a:latin typeface="Franklin Gothic Medium" pitchFamily="34" charset="0"/>
              </a:rPr>
              <a:t>The company </a:t>
            </a:r>
            <a:r>
              <a:rPr lang="en-US" dirty="0">
                <a:latin typeface="Franklin Gothic Medium" pitchFamily="34" charset="0"/>
              </a:rPr>
              <a:t>secured loans from the </a:t>
            </a:r>
            <a:r>
              <a:rPr lang="en-US" dirty="0" smtClean="0">
                <a:latin typeface="Franklin Gothic Medium" pitchFamily="34" charset="0"/>
              </a:rPr>
              <a:t>MPFC </a:t>
            </a:r>
            <a:r>
              <a:rPr lang="en-US" dirty="0">
                <a:latin typeface="Franklin Gothic Medium" pitchFamily="34" charset="0"/>
              </a:rPr>
              <a:t>including </a:t>
            </a:r>
            <a:r>
              <a:rPr lang="en-US" dirty="0" smtClean="0">
                <a:latin typeface="Franklin Gothic Medium" pitchFamily="34" charset="0"/>
              </a:rPr>
              <a:t>Rs.1 </a:t>
            </a:r>
            <a:r>
              <a:rPr lang="en-US" dirty="0">
                <a:latin typeface="Franklin Gothic Medium" pitchFamily="34" charset="0"/>
              </a:rPr>
              <a:t>crore on February 21, 2006, </a:t>
            </a:r>
            <a:r>
              <a:rPr lang="en-US" dirty="0" smtClean="0">
                <a:latin typeface="Franklin Gothic Medium" pitchFamily="34" charset="0"/>
              </a:rPr>
              <a:t>Rs.70 </a:t>
            </a:r>
            <a:r>
              <a:rPr lang="en-US" dirty="0">
                <a:latin typeface="Franklin Gothic Medium" pitchFamily="34" charset="0"/>
              </a:rPr>
              <a:t>lakh on February 6, 2009, and </a:t>
            </a:r>
            <a:r>
              <a:rPr lang="en-US" dirty="0" smtClean="0">
                <a:latin typeface="Franklin Gothic Medium" pitchFamily="34" charset="0"/>
              </a:rPr>
              <a:t>Rs.1 </a:t>
            </a:r>
            <a:r>
              <a:rPr lang="en-US" dirty="0">
                <a:latin typeface="Franklin Gothic Medium" pitchFamily="34" charset="0"/>
              </a:rPr>
              <a:t>crore on January 29, </a:t>
            </a:r>
            <a:r>
              <a:rPr lang="en-US" dirty="0" smtClean="0">
                <a:latin typeface="Franklin Gothic Medium" pitchFamily="34" charset="0"/>
              </a:rPr>
              <a:t>2011.</a:t>
            </a:r>
            <a:endParaRPr lang="en-US" dirty="0">
              <a:latin typeface="Franklin Gothic Medium" pitchFamily="34" charset="0"/>
            </a:endParaRPr>
          </a:p>
          <a:p>
            <a:pPr marL="0" indent="0" algn="just">
              <a:buNone/>
            </a:pPr>
            <a:endParaRPr lang="en-US" dirty="0">
              <a:latin typeface="Franklin Gothic Medium" pitchFamily="34" charset="0"/>
            </a:endParaRPr>
          </a:p>
        </p:txBody>
      </p:sp>
    </p:spTree>
    <p:extLst>
      <p:ext uri="{BB962C8B-B14F-4D97-AF65-F5344CB8AC3E}">
        <p14:creationId xmlns:p14="http://schemas.microsoft.com/office/powerpoint/2010/main" val="12627620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981200"/>
          </a:xfrm>
        </p:spPr>
        <p:txBody>
          <a:bodyPr>
            <a:normAutofit fontScale="90000"/>
          </a:bodyPr>
          <a:lstStyle/>
          <a:p>
            <a:r>
              <a:rPr lang="en-US" sz="4000" b="1" dirty="0" smtClean="0">
                <a:latin typeface="Franklin Gothic Medium" pitchFamily="34" charset="0"/>
              </a:rPr>
              <a:t>Jammu &amp; Kashmir State Industrial Development Corporation {JKSIDC}, Jammu </a:t>
            </a:r>
            <a:br>
              <a:rPr lang="en-US" sz="4000" b="1" dirty="0" smtClean="0">
                <a:latin typeface="Franklin Gothic Medium" pitchFamily="34" charset="0"/>
              </a:rPr>
            </a:br>
            <a:r>
              <a:rPr lang="en-US" sz="600" b="1" dirty="0" smtClean="0">
                <a:latin typeface="Franklin Gothic Medium" pitchFamily="34" charset="0"/>
              </a:rPr>
              <a:t>         </a:t>
            </a:r>
            <a:br>
              <a:rPr lang="en-US" sz="600" b="1" dirty="0" smtClean="0">
                <a:latin typeface="Franklin Gothic Medium" pitchFamily="34" charset="0"/>
              </a:rPr>
            </a:br>
            <a:r>
              <a:rPr lang="en-US" sz="4000" b="1" dirty="0" smtClean="0">
                <a:latin typeface="Franklin Gothic Medium" pitchFamily="34" charset="0"/>
              </a:rPr>
              <a:t>M/s </a:t>
            </a:r>
            <a:r>
              <a:rPr lang="en-US" sz="4000" b="1" dirty="0" err="1" smtClean="0">
                <a:latin typeface="Franklin Gothic Medium" pitchFamily="34" charset="0"/>
              </a:rPr>
              <a:t>Kanwal</a:t>
            </a:r>
            <a:r>
              <a:rPr lang="en-US" sz="4000" b="1" dirty="0" smtClean="0">
                <a:latin typeface="Franklin Gothic Medium" pitchFamily="34" charset="0"/>
              </a:rPr>
              <a:t> Foods &amp; Spices India Pvt. Ltd.</a:t>
            </a:r>
            <a:endParaRPr lang="en-US" sz="4000" b="1" dirty="0">
              <a:latin typeface="Franklin Gothic Medium"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12" t="2826" r="3739" b="3400"/>
          <a:stretch/>
        </p:blipFill>
        <p:spPr bwMode="auto">
          <a:xfrm>
            <a:off x="3177541" y="2209800"/>
            <a:ext cx="5509260" cy="416814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312" t="12501" r="55376" b="29000"/>
          <a:stretch/>
        </p:blipFill>
        <p:spPr bwMode="auto">
          <a:xfrm>
            <a:off x="398145" y="2209800"/>
            <a:ext cx="2345055" cy="3505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0" y="5791200"/>
            <a:ext cx="3124200" cy="461665"/>
          </a:xfrm>
          <a:prstGeom prst="rect">
            <a:avLst/>
          </a:prstGeom>
          <a:noFill/>
        </p:spPr>
        <p:txBody>
          <a:bodyPr wrap="square" rtlCol="0">
            <a:spAutoFit/>
          </a:bodyPr>
          <a:lstStyle/>
          <a:p>
            <a:pPr algn="ctr"/>
            <a:r>
              <a:rPr lang="en-US" sz="2400" b="1" dirty="0">
                <a:latin typeface="Franklin Gothic Medium" pitchFamily="34" charset="0"/>
              </a:rPr>
              <a:t>Shri </a:t>
            </a:r>
            <a:r>
              <a:rPr lang="en-US" sz="2400" b="1" dirty="0" err="1">
                <a:latin typeface="Franklin Gothic Medium" pitchFamily="34" charset="0"/>
              </a:rPr>
              <a:t>Farooq</a:t>
            </a:r>
            <a:r>
              <a:rPr lang="en-US" sz="2400" b="1" dirty="0">
                <a:latin typeface="Franklin Gothic Medium" pitchFamily="34" charset="0"/>
              </a:rPr>
              <a:t> Amin</a:t>
            </a:r>
            <a:endParaRPr lang="en-US" sz="2400" b="1" dirty="0"/>
          </a:p>
        </p:txBody>
      </p:sp>
    </p:spTree>
    <p:extLst>
      <p:ext uri="{BB962C8B-B14F-4D97-AF65-F5344CB8AC3E}">
        <p14:creationId xmlns:p14="http://schemas.microsoft.com/office/powerpoint/2010/main" val="13845847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981200"/>
          </a:xfrm>
        </p:spPr>
        <p:txBody>
          <a:bodyPr>
            <a:normAutofit fontScale="90000"/>
          </a:bodyPr>
          <a:lstStyle/>
          <a:p>
            <a:r>
              <a:rPr lang="en-US" sz="4000" b="1" dirty="0" smtClean="0">
                <a:latin typeface="Franklin Gothic Medium" pitchFamily="34" charset="0"/>
              </a:rPr>
              <a:t>Jammu &amp; Kashmir State Industrial Development Corporation {JKSIDC}, Jammu </a:t>
            </a:r>
            <a:br>
              <a:rPr lang="en-US" sz="4000" b="1" dirty="0" smtClean="0">
                <a:latin typeface="Franklin Gothic Medium" pitchFamily="34" charset="0"/>
              </a:rPr>
            </a:br>
            <a:r>
              <a:rPr lang="en-US" sz="600" b="1" dirty="0" smtClean="0">
                <a:latin typeface="Franklin Gothic Medium" pitchFamily="34" charset="0"/>
              </a:rPr>
              <a:t>         </a:t>
            </a:r>
            <a:br>
              <a:rPr lang="en-US" sz="600" b="1" dirty="0" smtClean="0">
                <a:latin typeface="Franklin Gothic Medium" pitchFamily="34" charset="0"/>
              </a:rPr>
            </a:br>
            <a:r>
              <a:rPr lang="en-US" sz="4000" b="1" dirty="0" smtClean="0">
                <a:latin typeface="Franklin Gothic Medium" pitchFamily="34" charset="0"/>
              </a:rPr>
              <a:t>M/s </a:t>
            </a:r>
            <a:r>
              <a:rPr lang="en-US" sz="4000" b="1" dirty="0" err="1" smtClean="0">
                <a:latin typeface="Franklin Gothic Medium" pitchFamily="34" charset="0"/>
              </a:rPr>
              <a:t>Kanwal</a:t>
            </a:r>
            <a:r>
              <a:rPr lang="en-US" sz="4000" b="1" dirty="0" smtClean="0">
                <a:latin typeface="Franklin Gothic Medium" pitchFamily="34" charset="0"/>
              </a:rPr>
              <a:t> Foods &amp; Spices India Pvt. Ltd.</a:t>
            </a:r>
            <a:endParaRPr lang="en-US" sz="4000" b="1" dirty="0">
              <a:latin typeface="Franklin Gothic Medium" pitchFamily="34" charset="0"/>
            </a:endParaRPr>
          </a:p>
        </p:txBody>
      </p:sp>
      <p:sp>
        <p:nvSpPr>
          <p:cNvPr id="3" name="Content Placeholder 2"/>
          <p:cNvSpPr>
            <a:spLocks noGrp="1"/>
          </p:cNvSpPr>
          <p:nvPr>
            <p:ph idx="1"/>
          </p:nvPr>
        </p:nvSpPr>
        <p:spPr>
          <a:xfrm>
            <a:off x="228600" y="2179637"/>
            <a:ext cx="8458200" cy="4525963"/>
          </a:xfrm>
        </p:spPr>
        <p:txBody>
          <a:bodyPr>
            <a:normAutofit fontScale="92500" lnSpcReduction="20000"/>
          </a:bodyPr>
          <a:lstStyle/>
          <a:p>
            <a:pPr marL="0" indent="0" algn="just">
              <a:buNone/>
            </a:pPr>
            <a:r>
              <a:rPr lang="en-US" dirty="0">
                <a:latin typeface="Franklin Gothic Medium" pitchFamily="34" charset="0"/>
              </a:rPr>
              <a:t>M/s </a:t>
            </a:r>
            <a:r>
              <a:rPr lang="en-US" dirty="0" err="1">
                <a:latin typeface="Franklin Gothic Medium" pitchFamily="34" charset="0"/>
              </a:rPr>
              <a:t>Kanwal</a:t>
            </a:r>
            <a:r>
              <a:rPr lang="en-US" dirty="0">
                <a:latin typeface="Franklin Gothic Medium" pitchFamily="34" charset="0"/>
              </a:rPr>
              <a:t> Foods &amp; Spices India Pvt. Ltd., established </a:t>
            </a:r>
            <a:r>
              <a:rPr lang="en-US" dirty="0" smtClean="0">
                <a:latin typeface="Franklin Gothic Medium" pitchFamily="34" charset="0"/>
              </a:rPr>
              <a:t>by Shri </a:t>
            </a:r>
            <a:r>
              <a:rPr lang="en-US" dirty="0" err="1" smtClean="0">
                <a:latin typeface="Franklin Gothic Medium" pitchFamily="34" charset="0"/>
              </a:rPr>
              <a:t>Farooq</a:t>
            </a:r>
            <a:r>
              <a:rPr lang="en-US" dirty="0" smtClean="0">
                <a:latin typeface="Franklin Gothic Medium" pitchFamily="34" charset="0"/>
              </a:rPr>
              <a:t> Amin in </a:t>
            </a:r>
            <a:r>
              <a:rPr lang="en-US" dirty="0">
                <a:latin typeface="Franklin Gothic Medium" pitchFamily="34" charset="0"/>
              </a:rPr>
              <a:t>Jammu, is a leading manufacturer of premium spices and food products. Renowned for its commitment to quality, the company serves both domestic and international markets. To facilitate its growth and expansion, the company secured a loan of </a:t>
            </a:r>
            <a:r>
              <a:rPr lang="en-US" dirty="0" smtClean="0">
                <a:latin typeface="Franklin Gothic Medium" pitchFamily="34" charset="0"/>
              </a:rPr>
              <a:t>Rs.18 </a:t>
            </a:r>
            <a:r>
              <a:rPr lang="en-US" dirty="0">
                <a:latin typeface="Franklin Gothic Medium" pitchFamily="34" charset="0"/>
              </a:rPr>
              <a:t>crore from </a:t>
            </a:r>
            <a:r>
              <a:rPr lang="en-US" dirty="0" smtClean="0">
                <a:latin typeface="Franklin Gothic Medium" pitchFamily="34" charset="0"/>
              </a:rPr>
              <a:t>JKSIDCO, </a:t>
            </a:r>
            <a:r>
              <a:rPr lang="en-US" dirty="0">
                <a:latin typeface="Franklin Gothic Medium" pitchFamily="34" charset="0"/>
              </a:rPr>
              <a:t>a key government body supporting industrial development in the region. This funding has been instrumental in boosting its production capacity and enhancing infrastructure to meet increasing market demands</a:t>
            </a:r>
            <a:r>
              <a:rPr lang="en-US" dirty="0" smtClean="0">
                <a:latin typeface="Franklin Gothic Medium" pitchFamily="34" charset="0"/>
              </a:rPr>
              <a:t>.</a:t>
            </a:r>
            <a:endParaRPr lang="en-US" dirty="0">
              <a:latin typeface="Franklin Gothic Medium" pitchFamily="34" charset="0"/>
            </a:endParaRPr>
          </a:p>
        </p:txBody>
      </p:sp>
    </p:spTree>
    <p:extLst>
      <p:ext uri="{BB962C8B-B14F-4D97-AF65-F5344CB8AC3E}">
        <p14:creationId xmlns:p14="http://schemas.microsoft.com/office/powerpoint/2010/main" val="23207399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981200"/>
          </a:xfrm>
        </p:spPr>
        <p:txBody>
          <a:bodyPr>
            <a:normAutofit fontScale="90000"/>
          </a:bodyPr>
          <a:lstStyle/>
          <a:p>
            <a:r>
              <a:rPr lang="en-US" sz="4900" b="1" dirty="0">
                <a:latin typeface="Franklin Gothic Medium" pitchFamily="34" charset="0"/>
              </a:rPr>
              <a:t>West Bengal Financial Corporation {WBFC}, Kolkata </a:t>
            </a:r>
            <a:r>
              <a:rPr lang="en-US" sz="3900" b="1" dirty="0" smtClean="0">
                <a:latin typeface="Franklin Gothic Medium" pitchFamily="34" charset="0"/>
              </a:rPr>
              <a:t/>
            </a:r>
            <a:br>
              <a:rPr lang="en-US" sz="3900" b="1" dirty="0" smtClean="0">
                <a:latin typeface="Franklin Gothic Medium" pitchFamily="34" charset="0"/>
              </a:rPr>
            </a:br>
            <a:r>
              <a:rPr lang="en-US" sz="600" b="1" dirty="0" smtClean="0">
                <a:latin typeface="Franklin Gothic Medium" pitchFamily="34" charset="0"/>
              </a:rPr>
              <a:t>         </a:t>
            </a:r>
            <a:br>
              <a:rPr lang="en-US" sz="600" b="1" dirty="0" smtClean="0">
                <a:latin typeface="Franklin Gothic Medium" pitchFamily="34" charset="0"/>
              </a:rPr>
            </a:br>
            <a:r>
              <a:rPr lang="en-US" b="1" dirty="0" smtClean="0">
                <a:latin typeface="Franklin Gothic Medium" pitchFamily="34" charset="0"/>
              </a:rPr>
              <a:t>M/s </a:t>
            </a:r>
            <a:r>
              <a:rPr lang="en-US" b="1" dirty="0" err="1" smtClean="0">
                <a:latin typeface="Franklin Gothic Medium" pitchFamily="34" charset="0"/>
              </a:rPr>
              <a:t>Sarita</a:t>
            </a:r>
            <a:r>
              <a:rPr lang="en-US" b="1" dirty="0" smtClean="0">
                <a:latin typeface="Franklin Gothic Medium" pitchFamily="34" charset="0"/>
              </a:rPr>
              <a:t> Packaging Industries</a:t>
            </a:r>
            <a:endParaRPr lang="en-US" b="1" dirty="0">
              <a:latin typeface="Franklin Gothic Medium" pitchFamily="34" charset="0"/>
            </a:endParaRPr>
          </a:p>
        </p:txBody>
      </p:sp>
      <p:pic>
        <p:nvPicPr>
          <p:cNvPr id="2050" name="Picture 2" descr="Corrugated Boxes"/>
          <p:cNvPicPr>
            <a:picLocks noChangeAspect="1" noChangeArrowheads="1"/>
          </p:cNvPicPr>
          <p:nvPr/>
        </p:nvPicPr>
        <p:blipFill rotWithShape="1">
          <a:blip r:embed="rId2">
            <a:extLst>
              <a:ext uri="{28A0092B-C50C-407E-A947-70E740481C1C}">
                <a14:useLocalDpi xmlns:a14="http://schemas.microsoft.com/office/drawing/2010/main" val="0"/>
              </a:ext>
            </a:extLst>
          </a:blip>
          <a:srcRect l="6654" t="15600" b="15759"/>
          <a:stretch/>
        </p:blipFill>
        <p:spPr bwMode="auto">
          <a:xfrm>
            <a:off x="685800" y="2209800"/>
            <a:ext cx="3581400" cy="42862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240" t="9200" r="18800"/>
          <a:stretch/>
        </p:blipFill>
        <p:spPr bwMode="auto">
          <a:xfrm>
            <a:off x="5343524" y="2209801"/>
            <a:ext cx="2962276" cy="237172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7440" b="20320"/>
          <a:stretch/>
        </p:blipFill>
        <p:spPr bwMode="auto">
          <a:xfrm>
            <a:off x="5343524" y="5013960"/>
            <a:ext cx="2962276" cy="148209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773445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2476</TotalTime>
  <Words>7011</Words>
  <Application>Microsoft Office PowerPoint</Application>
  <PresentationFormat>On-screen Show (4:3)</PresentationFormat>
  <Paragraphs>249</Paragraphs>
  <Slides>117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117</vt:i4>
      </vt:variant>
    </vt:vector>
  </HeadingPairs>
  <TitlesOfParts>
    <vt:vector size="123" baseType="lpstr">
      <vt:lpstr>Arial</vt:lpstr>
      <vt:lpstr>Calibri</vt:lpstr>
      <vt:lpstr>Franklin Gothic Book</vt:lpstr>
      <vt:lpstr>Franklin Gothic Medium</vt:lpstr>
      <vt:lpstr>Times New Roman</vt:lpstr>
      <vt:lpstr>Office Theme</vt:lpstr>
      <vt:lpstr>Andhra Pradesh State Financial Corporation {APSFC}, Vijayawada      M/s Rajagriha Infra</vt:lpstr>
      <vt:lpstr>Andhra Pradesh State Financial Corporation {APSFC}, Vijayawada      M/s Rajagriha Infra</vt:lpstr>
      <vt:lpstr>Andhra Pradesh State Financial Corporation {APSFC}, Vijayawada      M/s Swas Industries</vt:lpstr>
      <vt:lpstr>Andhra Pradesh State Financial Corporation {APSFC}, Vijayawada      M/s Swas Industries</vt:lpstr>
      <vt:lpstr>Andhra Pradesh State Financial Corporation {APSFC}, Vijayawada      M/s Abeyaantrix Industries</vt:lpstr>
      <vt:lpstr>Andhra Pradesh State Financial Corporation {APSFC}, Vijayawada      M/s Abeyaantrix Industries</vt:lpstr>
      <vt:lpstr>Andhra Pradesh State Financial Corporation {APSFC}, Vijayawada      M/s PGR Corrugators</vt:lpstr>
      <vt:lpstr>Andhra Pradesh State Financial Corporation {APSFC}, Vijayawada      M/s PGR Corrugators</vt:lpstr>
      <vt:lpstr>Andhra Pradesh State Financial Corporation {APSFC}, Vijayawada      M/s Sri R K Rolling And Fabrication Works</vt:lpstr>
      <vt:lpstr>Andhra Pradesh State Financial Corporation {APSFC}, Vijayawada      M/s Sri R K Rolling &amp; Fabrication Works</vt:lpstr>
      <vt:lpstr>Andhra Pradesh State Financial Corporation {APSFC}, Vijayawada      M/s Veeranjaneya Hotels (V Hotels)</vt:lpstr>
      <vt:lpstr>Andhra Pradesh State Financial Corporation {APSFC}, Vijayawada      M/s Veeranjaneya Hotels (V Hotels)</vt:lpstr>
      <vt:lpstr>EDC Limited, Panaji Goa M/s. BAASSFX</vt:lpstr>
      <vt:lpstr>EDC Limited, Panaji Goa M/s. BAASSFX</vt:lpstr>
      <vt:lpstr>EDC Limited, Panaji Goa M/s. Raj Housing Development Pvt. Ltd</vt:lpstr>
      <vt:lpstr>EDC Limited, Panaji Goa M/s. Raj Housing Development Pvt. Ltd</vt:lpstr>
      <vt:lpstr>EDC Limited, Panaji Goa M/s. Laminex</vt:lpstr>
      <vt:lpstr>EDC Limited, Panaji Goa M/s. Laminex</vt:lpstr>
      <vt:lpstr>EDC Limited, Panaji Goa M/s. Zash Farms</vt:lpstr>
      <vt:lpstr>EDC Limited, Panaji Goa M/s. Zash Farms</vt:lpstr>
      <vt:lpstr>EDC Limited, Panaji Goa M/s. D B Electricals</vt:lpstr>
      <vt:lpstr>EDC Limited, Panaji Goa M/s. D B Electricals</vt:lpstr>
      <vt:lpstr>Kerala Financial Corporation {KFC}, Thiruvananthapuram      M/s AVK Plastic</vt:lpstr>
      <vt:lpstr>Kerala Financial Corporation {KFC}, Thiruvananthapuram      M/s AVK Plastic</vt:lpstr>
      <vt:lpstr>Kerala Financial Corporation {KFC}, Thiruvananthapuram      M/s Mallelil Industries Pvt Ltd.</vt:lpstr>
      <vt:lpstr>Kerala Financial Corporation {KFC}, Thiruvananthapuram      M/s Mallelil Industries Pvt Ltd.</vt:lpstr>
      <vt:lpstr>Kerala Financial Corporation {KFC}, Thiruvananthapuram      M/s Marc Weighing Systems</vt:lpstr>
      <vt:lpstr>Kerala Financial Corporation {KFC}, Thiruvananthapuram      M/s Marc Weighing Systems</vt:lpstr>
      <vt:lpstr>Kerala Financial Corporation {KFC}, Thiruvananthapuram      M/s Caramin Extract</vt:lpstr>
      <vt:lpstr>Kerala Financial Corporation {KFC}, Thiruvananthapuram      M/s Caramin Extract</vt:lpstr>
      <vt:lpstr>Kerala Financial Corporation {KFC}, Thiruvananthapuram      M/s Alibi Global Private Ltd.</vt:lpstr>
      <vt:lpstr>Kerala Financial Corporation {KFC}, Thiruvananthapuram      M/s Alibi Global Private Ltd.</vt:lpstr>
      <vt:lpstr>Kerala Financial Corporation {KFC}, Thiruvananthapuram      M/s Bio Ingredia Naturals Pvt Ltd</vt:lpstr>
      <vt:lpstr>Kerala Financial Corporation {KFC}, Thiruvananthapuram      M/s Bio Ingredia Naturals Pvt Ltd</vt:lpstr>
      <vt:lpstr>Karnataka State Financial Corporation {KSFC}, Bangalore     M/s Manjula Netralaya [Eye hospital]</vt:lpstr>
      <vt:lpstr>Karnataka State Financial Corporation {KSFC}, Bangalore     M/s Manjula Netralaya [Eye hospital]</vt:lpstr>
      <vt:lpstr>Karnataka State Financial Corporation {KSFC}, Bangalore     M/s Trishula Vel Eshan Pvt. Ltd. [Ion Battery Unit]</vt:lpstr>
      <vt:lpstr>Karnataka State Financial Corporation {KSFC}, Bangalore     M/s Trishula Vel Eshan Pvt. Ltd. [Ion Battery Unit]</vt:lpstr>
      <vt:lpstr>Karnataka State Financial Corporation {KSFC}, Bangalore     M/s Gorich Energy Pvt. Ltd.,[Solar Energy]  </vt:lpstr>
      <vt:lpstr>Karnataka State Financial Corporation {KSFC}, Bangalore     M/s Gorich Energy Pvt. Ltd.,[Solar Energy] </vt:lpstr>
      <vt:lpstr>Karnataka State Financial Corporation {KSFC}, Bangalore     M/s Hotel Sky bird</vt:lpstr>
      <vt:lpstr>Karnataka State Financial Corporation {KSFC}, Bangalore     M/s Hotel Sky bird</vt:lpstr>
      <vt:lpstr>Karnataka State Financial Corporation {KSFC}, Bangalore     M/s Karnataka E N T Hospital &amp; Research Centre</vt:lpstr>
      <vt:lpstr>Karnataka State Financial Corporation {KSFC}, Bangalore     M/s Karnataka E N T Hospital &amp; Research Centre</vt:lpstr>
      <vt:lpstr>Karnataka State Financial Corporation {KSFC}, Bangalore     M/s Maruti Power Services [Electrical Service station] </vt:lpstr>
      <vt:lpstr>Karnataka State Financial Corporation {KSFC}, Bangalore     M/s Maruti Power Services [Electrical Service station] </vt:lpstr>
      <vt:lpstr>PIPDIC, Puducherry      M/s Bonn Stering Bio Science LLP</vt:lpstr>
      <vt:lpstr>PIPDIC, Puducherry      M/s Bonn Stering Bio Science LLP</vt:lpstr>
      <vt:lpstr>PIPDIC, Puducherry      M/s Praba’s Vcare Health Clinic Pvt. Ltd.</vt:lpstr>
      <vt:lpstr>PIPDIC, Puducherry      M/s Praba’s Vcare Health Clinic Pvt. Ltd.</vt:lpstr>
      <vt:lpstr>PIPDIC, Puducherry      M/s Neer Plast</vt:lpstr>
      <vt:lpstr>PIPDIC, Puducherry      M/s Neer Plast</vt:lpstr>
      <vt:lpstr>PIPDIC, Puducherry      M/s Waaree Renewable Technologies Ltd.</vt:lpstr>
      <vt:lpstr>PIPDIC, Puducherry      M/s Waaree Renewable Technologies Ltd.</vt:lpstr>
      <vt:lpstr>Tamilnadu Industrial Investment  Corp. Ltd. {TIIC},  Chennai      M/s Hemagni Build Pro Industries</vt:lpstr>
      <vt:lpstr>Tamilnadu Industrial Investment Corp. Ltd. {TIIC},  Chennai      M/s Hemagni Build Pro Industries</vt:lpstr>
      <vt:lpstr>Tamilnadu Industrial Investment  Corp. Ltd. {TIIC},  Chennai      M/s Sri Vethaa Dairy Pvt. Ltd.</vt:lpstr>
      <vt:lpstr>Tamilnadu Industrial Investment Corp. Ltd. {TIIC},  Chennai      M/s Sri Vethaa Dairy Pvt. Ltd.</vt:lpstr>
      <vt:lpstr>Tamilnadu Industrial Investment Corp. Ltd. {TIIC},  Chennai      M/s Shree Vari Multiplast India</vt:lpstr>
      <vt:lpstr>Tamilnadu Industrial Investment  Corp. Ltd. {TIIC},  Chennai      M/s Shree Vari Multiplast India Pvt. Ltd.</vt:lpstr>
      <vt:lpstr>Tamilnadu Industrial Investment  Corp. Ltd. {TIIC},  Chennai      M/s A V Packaging Industries</vt:lpstr>
      <vt:lpstr>Tamilnadu Industrial Investment  Corp. Ltd. {TIIC},  Chennai      M/s A V Packaging Industries</vt:lpstr>
      <vt:lpstr>Tamilnadu Industrial Investment  Corp. Ltd. {TIIC},  Chennai      M/s Jaya Hospital</vt:lpstr>
      <vt:lpstr>Tamilnadu Industrial Investment  Corp. Ltd. {TIIC},  Chennai      M/s Jaya Hospital</vt:lpstr>
      <vt:lpstr>Tamilnadu Industrial Investment  Corp. Ltd. {TIIC},  Chennai      M/s Hameed Marine Pvt. Ltd.</vt:lpstr>
      <vt:lpstr>Tamilnadu Industrial Investment  Corp. Ltd. {TIIC},  Chennai      M/s Hameed Marine Pvt. Ltd.</vt:lpstr>
      <vt:lpstr>Tamilnadu Industrial Investment Corp. Ltd. {TIIC},  Chennai      M/s Jheeva Rekhaa Textiles</vt:lpstr>
      <vt:lpstr>Tamilnadu Industrial Investment  Corp. Ltd. {TIIC},  Chennai      M/s Jheeva Rekhaa Textiles</vt:lpstr>
      <vt:lpstr>Assam Financial Corporation {AFC}, Guwahati      M/s Baruah Concrete Industry</vt:lpstr>
      <vt:lpstr>Assam Financial Corporation {AFC}, Guwahati      M/s Baruah Concrete Industry</vt:lpstr>
      <vt:lpstr>Assam Financial Corporation {AFC}, Guwahati      M/s Kapili Hospital &amp; Research Center Pvt. Ltd.</vt:lpstr>
      <vt:lpstr>Assam Financial Corporation {AFC}, Guwahati      M/s Kapili Hospital &amp; Research Center Pvt. Ltd.</vt:lpstr>
      <vt:lpstr>Assam Financial Corporation {AFC}, Guwahati      M/s Leela Guest House</vt:lpstr>
      <vt:lpstr>Assam Financial Corporation {AFC}, Guwahati      M/s Leela Guest House</vt:lpstr>
      <vt:lpstr>Assam Financial Corporation {AFC}, Guwahati      M/s R.J. Industries &amp; Construction</vt:lpstr>
      <vt:lpstr>Assam Financial Corporation {AFC}, Guwahati      M/s R.J. Industries &amp; Construction</vt:lpstr>
      <vt:lpstr>Assam Financial Corporation {AFC}, Guwahati      M/s Hotel Padma Plaza</vt:lpstr>
      <vt:lpstr>Assam Financial Corporation {AFC}, Guwahati      M/s Hotel Padma Plaza</vt:lpstr>
      <vt:lpstr>Assam Financial Corporation {AFC}, Guwahati      M/s M.G. Plaza</vt:lpstr>
      <vt:lpstr>Assam Financial Corporation {AFC}, Guwahati      M/s M.G. Plaza</vt:lpstr>
      <vt:lpstr>Assam Financial Corporation {AFC}, Guwahati      M/s B. R. Enterpise</vt:lpstr>
      <vt:lpstr>Assam Financial Corporation {AFC}, Guwahati      M/s B. R. Enterpise</vt:lpstr>
      <vt:lpstr>Assam Financial Corporation {AFC}, Guwahati      M/s Aakar Initiative</vt:lpstr>
      <vt:lpstr>Assam Financial Corporation {AFC}, Guwahati      M/s Aakar Initiative</vt:lpstr>
      <vt:lpstr>Rajasthan Financial Corporation {RFC}, Jaipur      M/s Jainsons Agro Industries</vt:lpstr>
      <vt:lpstr>Rajasthan Financial Corporation {RFC}, Jaipur      M/s Jainsons Agro Industries</vt:lpstr>
      <vt:lpstr>Rajasthan Financial Corporation {RFC}, Jaipur      M/s Navkar Agricom</vt:lpstr>
      <vt:lpstr>Rajasthan Financial Corporation {RFC}, Jaipur      M/s Navkar Agricom</vt:lpstr>
      <vt:lpstr>Rajasthan State Industrial Development &amp; Investment Corp. Ltd. {RIICO}, Jaipur      M/s Universal Autofoundry Ltd.</vt:lpstr>
      <vt:lpstr>Rajasthan State Industrial Development &amp; Investment Corp. Ltd. {RIICO}, Jaipur      M/s Universal Autofoundry Ltd.</vt:lpstr>
      <vt:lpstr>Rajasthan State Industrial Development &amp; Investment Corp. Ltd. {RIICO}, Jaipur      M/s Balar Synthetics Pvt. Ltd.</vt:lpstr>
      <vt:lpstr>Rajasthan State Industrial Development &amp; Investment Corp. Ltd. {RIICO}, Jaipur      M/s Balar Synthetics Pvt. Ltd.</vt:lpstr>
      <vt:lpstr>Rajasthan State Industrial Development &amp; Investment Corp. Ltd. {RIICO}, Jaipur      M/s Sankalp International</vt:lpstr>
      <vt:lpstr>Rajasthan State Industrial Development &amp; Investment Corp. Ltd. {RIICO}, Jaipur      M/s Sankalp International</vt:lpstr>
      <vt:lpstr>Madhya Pradesh Financial Corporation {MPFC}, Indore            M/s Raj Pioneer Laboratories Pvt. Ltd.</vt:lpstr>
      <vt:lpstr>Madhya Pradesh Financial Corporation {MPFC}, Indore            M/s Raj Pioneer Laboratories Pvt. Ltd.</vt:lpstr>
      <vt:lpstr>Jammu &amp; Kashmir State Industrial Development Corporation {JKSIDC}, Jammu            M/s Kanwal Foods &amp; Spices India Pvt. Ltd.</vt:lpstr>
      <vt:lpstr>Jammu &amp; Kashmir State Industrial Development Corporation {JKSIDC}, Jammu            M/s Kanwal Foods &amp; Spices India Pvt. Ltd.</vt:lpstr>
      <vt:lpstr>West Bengal Financial Corporation {WBFC}, Kolkata            M/s Sarita Packaging Industries</vt:lpstr>
      <vt:lpstr>West Bengal Financial Corporation {WBFC}, Kolkata            M/s Sarita Packaging Industries</vt:lpstr>
      <vt:lpstr>West Bengal Financial Corporation {WBFC}, Kolkata            M/s Kothari Processors Pvt. Ltd.</vt:lpstr>
      <vt:lpstr>West Bengal Financial Corporation {WBFC}, Kolkata            M/s Kothari Processors Pvt. Ltd.</vt:lpstr>
      <vt:lpstr>West Bengal Financial Corporation {WBFC}, Kolkata            M/s Tenty Marketing Company Pvt. Ltd.</vt:lpstr>
      <vt:lpstr>West Bengal Financial Corporation {WBFC}, Kolkata            M/s Tenty Marketing Company Pvt. Ltd.</vt:lpstr>
      <vt:lpstr>West Bengal Financial Corporation {WBFC}, Kolkata            M/s Hotel Dreamland Pvt. Ltd.</vt:lpstr>
      <vt:lpstr>West Bengal Financial Corporation {WBFC}, Kolkata            M/s Hotel Dreamland Pvt. Ltd.</vt:lpstr>
      <vt:lpstr>West Bengal Financial Corporation {WBFC}, Kolkata            M/s Swiss Writing Products</vt:lpstr>
      <vt:lpstr>West Bengal Financial Corporation {WBFC}, Kolkata            M/s Swiss Writing Products</vt:lpstr>
      <vt:lpstr>Award for ‘Outstanding SIIDCs’ Meghalaya Industrial Development Corporation Ltd. {MIDC}, Shillong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AFC in collaboration with COSIDICI  presents National Award Function – 2024 for “Outstanding Entrepreneurs” Funded By State Level Financial Institutions {On December 06, 2024 (Friday) at 6:00 pm “Auditorium of the College of Veterinary Science, Assam Agricultural University”, Assam, (Guwahati ) }</dc:title>
  <dc:creator>i3</dc:creator>
  <cp:lastModifiedBy>Windows User</cp:lastModifiedBy>
  <cp:revision>394</cp:revision>
  <cp:lastPrinted>2024-12-04T09:40:03Z</cp:lastPrinted>
  <dcterms:created xsi:type="dcterms:W3CDTF">2024-10-18T07:05:51Z</dcterms:created>
  <dcterms:modified xsi:type="dcterms:W3CDTF">2025-01-03T05:47:45Z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3263491</vt:lpwstr>
  </property>
  <property fmtid="{D5CDD505-2E9C-101B-9397-08002B2CF9AE}" pid="3" name="NXPowerLiteSettings">
    <vt:lpwstr>F7000400038000</vt:lpwstr>
  </property>
  <property fmtid="{D5CDD505-2E9C-101B-9397-08002B2CF9AE}" pid="4" name="NXPowerLiteVersion">
    <vt:lpwstr>S10.3.1</vt:lpwstr>
  </property>
</Properties>
</file>